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Open Sans ExtraBold" panose="020B0604020202020204"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1600"/>
              <a:buFont typeface="Arial"/>
              <a:buNone/>
            </a:pPr>
            <a:endParaRPr/>
          </a:p>
        </p:txBody>
      </p:sp>
      <p:sp>
        <p:nvSpPr>
          <p:cNvPr id="326" name="Google Shape;3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4b77fe74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c4b77fe74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c4b77fe743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762d5046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762d5046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c762d5046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60f5d5090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c60f5d5090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60f5d5090_1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c60f5d5090_1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60f5d509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05" name="Google Shape;305;gc60f5d509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c473f20a6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c473f20a6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9321800" y="6167120"/>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4409954" y="0"/>
            <a:ext cx="7782046" cy="6858000"/>
          </a:xfrm>
          <a:prstGeom prst="rect">
            <a:avLst/>
          </a:prstGeom>
          <a:solidFill>
            <a:srgbClr val="3B23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752355" y="439838"/>
            <a:ext cx="10127848" cy="61461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a:spLocks noGrp="1"/>
          </p:cNvSpPr>
          <p:nvPr>
            <p:ph type="pic" idx="3"/>
          </p:nvPr>
        </p:nvSpPr>
        <p:spPr>
          <a:xfrm>
            <a:off x="7656974" y="5561984"/>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a:spLocks noGrp="1"/>
          </p:cNvSpPr>
          <p:nvPr>
            <p:ph type="pic" idx="4"/>
          </p:nvPr>
        </p:nvSpPr>
        <p:spPr>
          <a:xfrm>
            <a:off x="631825" y="752475"/>
            <a:ext cx="9937750" cy="5513388"/>
          </a:xfrm>
          <a:prstGeom prst="rect">
            <a:avLst/>
          </a:prstGeom>
          <a:solidFill>
            <a:srgbClr val="3B235F"/>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ctrTitle"/>
          </p:nvPr>
        </p:nvSpPr>
        <p:spPr>
          <a:xfrm>
            <a:off x="1508586" y="2992237"/>
            <a:ext cx="9144000" cy="11718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Open Sans ExtraBold"/>
              <a:buNone/>
              <a:defRPr sz="4400" b="1" i="0">
                <a:solidFill>
                  <a:schemeClr val="l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body" idx="1"/>
          </p:nvPr>
        </p:nvSpPr>
        <p:spPr>
          <a:xfrm>
            <a:off x="1539066" y="2524242"/>
            <a:ext cx="5257800" cy="368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solidFill>
                  <a:schemeClr val="lt1"/>
                </a:solidFill>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
          <p:cNvSpPr txBox="1">
            <a:spLocks noGrp="1"/>
          </p:cNvSpPr>
          <p:nvPr>
            <p:ph type="body" idx="5"/>
          </p:nvPr>
        </p:nvSpPr>
        <p:spPr>
          <a:xfrm>
            <a:off x="1539066" y="4180941"/>
            <a:ext cx="5276850"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
          <p:cNvSpPr>
            <a:spLocks noGrp="1"/>
          </p:cNvSpPr>
          <p:nvPr>
            <p:ph type="pic" idx="6"/>
          </p:nvPr>
        </p:nvSpPr>
        <p:spPr>
          <a:xfrm>
            <a:off x="7698480" y="5564371"/>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3" name="Google Shape;14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0" name="Google Shape;17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1" name="Google Shape;1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7" name="Google Shape;177;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8" name="Google Shape;17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4495800" y="270532"/>
            <a:ext cx="32004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B235F"/>
              </a:buClr>
              <a:buSzPts val="4400"/>
              <a:buFont typeface="Open Sans ExtraBold"/>
              <a:buNone/>
              <a:defRPr b="1" i="0">
                <a:solidFill>
                  <a:srgbClr val="3B235F"/>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5"/>
          <p:cNvCxnSpPr/>
          <p:nvPr/>
        </p:nvCxnSpPr>
        <p:spPr>
          <a:xfrm>
            <a:off x="2209800" y="1473546"/>
            <a:ext cx="7772400" cy="0"/>
          </a:xfrm>
          <a:prstGeom prst="straightConnector1">
            <a:avLst/>
          </a:prstGeom>
          <a:noFill/>
          <a:ln w="38100" cap="flat" cmpd="sng">
            <a:solidFill>
              <a:schemeClr val="accent4"/>
            </a:solidFill>
            <a:prstDash val="solid"/>
            <a:miter lim="800000"/>
            <a:headEnd type="none" w="sm" len="sm"/>
            <a:tailEnd type="none" w="sm" len="sm"/>
          </a:ln>
        </p:spPr>
      </p:cxnSp>
      <p:sp>
        <p:nvSpPr>
          <p:cNvPr id="62" name="Google Shape;62;p5"/>
          <p:cNvSpPr/>
          <p:nvPr/>
        </p:nvSpPr>
        <p:spPr>
          <a:xfrm>
            <a:off x="0" y="2469935"/>
            <a:ext cx="12192000" cy="2154611"/>
          </a:xfrm>
          <a:prstGeom prst="rect">
            <a:avLst/>
          </a:prstGeom>
          <a:solidFill>
            <a:srgbClr val="3B23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B2360"/>
              </a:solidFill>
              <a:latin typeface="Calibri"/>
              <a:ea typeface="Calibri"/>
              <a:cs typeface="Calibri"/>
              <a:sym typeface="Calibri"/>
            </a:endParaRPr>
          </a:p>
        </p:txBody>
      </p:sp>
      <p:sp>
        <p:nvSpPr>
          <p:cNvPr id="63" name="Google Shape;63;p5"/>
          <p:cNvSpPr>
            <a:spLocks noGrp="1"/>
          </p:cNvSpPr>
          <p:nvPr>
            <p:ph type="pic" idx="2"/>
          </p:nvPr>
        </p:nvSpPr>
        <p:spPr>
          <a:xfrm>
            <a:off x="8610600" y="2146958"/>
            <a:ext cx="2244034" cy="28005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5"/>
          <p:cNvSpPr>
            <a:spLocks noGrp="1"/>
          </p:cNvSpPr>
          <p:nvPr>
            <p:ph type="pic" idx="3"/>
          </p:nvPr>
        </p:nvSpPr>
        <p:spPr>
          <a:xfrm>
            <a:off x="4973983" y="2146958"/>
            <a:ext cx="2244034" cy="28005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5"/>
          <p:cNvSpPr>
            <a:spLocks noGrp="1"/>
          </p:cNvSpPr>
          <p:nvPr>
            <p:ph type="pic" idx="4"/>
          </p:nvPr>
        </p:nvSpPr>
        <p:spPr>
          <a:xfrm>
            <a:off x="1337366" y="2146958"/>
            <a:ext cx="2244034" cy="28005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5"/>
          <p:cNvSpPr txBox="1">
            <a:spLocks noGrp="1"/>
          </p:cNvSpPr>
          <p:nvPr>
            <p:ph type="body" idx="1"/>
          </p:nvPr>
        </p:nvSpPr>
        <p:spPr>
          <a:xfrm>
            <a:off x="1346442" y="5068148"/>
            <a:ext cx="2244034" cy="398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C2260"/>
              </a:buClr>
              <a:buSzPts val="2200"/>
              <a:buNone/>
              <a:defRPr sz="2200">
                <a:solidFill>
                  <a:srgbClr val="3C2260"/>
                </a:solidFill>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
          <p:cNvSpPr txBox="1">
            <a:spLocks noGrp="1"/>
          </p:cNvSpPr>
          <p:nvPr>
            <p:ph type="body" idx="5"/>
          </p:nvPr>
        </p:nvSpPr>
        <p:spPr>
          <a:xfrm>
            <a:off x="1337366" y="5528029"/>
            <a:ext cx="2244034" cy="51846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800"/>
              <a:buNone/>
              <a:defRPr sz="1800">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
          <p:cNvSpPr txBox="1">
            <a:spLocks noGrp="1"/>
          </p:cNvSpPr>
          <p:nvPr>
            <p:ph type="body" idx="6"/>
          </p:nvPr>
        </p:nvSpPr>
        <p:spPr>
          <a:xfrm>
            <a:off x="4983059" y="5068148"/>
            <a:ext cx="2244034" cy="398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C2260"/>
              </a:buClr>
              <a:buSzPts val="2200"/>
              <a:buNone/>
              <a:defRPr sz="2200">
                <a:solidFill>
                  <a:srgbClr val="3C2260"/>
                </a:solidFill>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
          <p:cNvSpPr txBox="1">
            <a:spLocks noGrp="1"/>
          </p:cNvSpPr>
          <p:nvPr>
            <p:ph type="body" idx="7"/>
          </p:nvPr>
        </p:nvSpPr>
        <p:spPr>
          <a:xfrm>
            <a:off x="4973983" y="5528029"/>
            <a:ext cx="2244034" cy="51846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800"/>
              <a:buNone/>
              <a:defRPr sz="1800">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
          <p:cNvSpPr txBox="1">
            <a:spLocks noGrp="1"/>
          </p:cNvSpPr>
          <p:nvPr>
            <p:ph type="body" idx="8"/>
          </p:nvPr>
        </p:nvSpPr>
        <p:spPr>
          <a:xfrm>
            <a:off x="8609444" y="5068148"/>
            <a:ext cx="2244034" cy="398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C2260"/>
              </a:buClr>
              <a:buSzPts val="2200"/>
              <a:buNone/>
              <a:defRPr sz="2200">
                <a:solidFill>
                  <a:srgbClr val="3C2260"/>
                </a:solidFill>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
          <p:cNvSpPr txBox="1">
            <a:spLocks noGrp="1"/>
          </p:cNvSpPr>
          <p:nvPr>
            <p:ph type="body" idx="9"/>
          </p:nvPr>
        </p:nvSpPr>
        <p:spPr>
          <a:xfrm>
            <a:off x="8600368" y="5528029"/>
            <a:ext cx="2244034" cy="51846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800"/>
              <a:buNone/>
              <a:defRPr sz="1800">
                <a:latin typeface="Montserrat"/>
                <a:ea typeface="Montserrat"/>
                <a:cs typeface="Montserrat"/>
                <a:sym typeface="Montserra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
          <p:cNvSpPr>
            <a:spLocks noGrp="1"/>
          </p:cNvSpPr>
          <p:nvPr>
            <p:ph type="pic" idx="13"/>
          </p:nvPr>
        </p:nvSpPr>
        <p:spPr>
          <a:xfrm>
            <a:off x="9321800" y="6213171"/>
            <a:ext cx="2743200" cy="5184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5"/>
          <p:cNvSpPr/>
          <p:nvPr/>
        </p:nvSpPr>
        <p:spPr>
          <a:xfrm>
            <a:off x="1516042" y="1977331"/>
            <a:ext cx="2253110" cy="2800564"/>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ffice Intro">
  <p:cSld name="Office Intro">
    <p:spTree>
      <p:nvGrpSpPr>
        <p:cNvPr id="1" name="Shape 74"/>
        <p:cNvGrpSpPr/>
        <p:nvPr/>
      </p:nvGrpSpPr>
      <p:grpSpPr>
        <a:xfrm>
          <a:off x="0" y="0"/>
          <a:ext cx="0" cy="0"/>
          <a:chOff x="0" y="0"/>
          <a:chExt cx="0" cy="0"/>
        </a:xfrm>
      </p:grpSpPr>
      <p:sp>
        <p:nvSpPr>
          <p:cNvPr id="75" name="Google Shape;7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
          <p:cNvSpPr/>
          <p:nvPr/>
        </p:nvSpPr>
        <p:spPr>
          <a:xfrm>
            <a:off x="0" y="3846790"/>
            <a:ext cx="12192000" cy="2154611"/>
          </a:xfrm>
          <a:prstGeom prst="rect">
            <a:avLst/>
          </a:prstGeom>
          <a:solidFill>
            <a:srgbClr val="3B23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B2360"/>
              </a:solidFill>
              <a:latin typeface="Calibri"/>
              <a:ea typeface="Calibri"/>
              <a:cs typeface="Calibri"/>
              <a:sym typeface="Calibri"/>
            </a:endParaRPr>
          </a:p>
        </p:txBody>
      </p:sp>
      <p:sp>
        <p:nvSpPr>
          <p:cNvPr id="78" name="Google Shape;78;p6"/>
          <p:cNvSpPr>
            <a:spLocks noGrp="1"/>
          </p:cNvSpPr>
          <p:nvPr>
            <p:ph type="pic" idx="2"/>
          </p:nvPr>
        </p:nvSpPr>
        <p:spPr>
          <a:xfrm>
            <a:off x="9321800" y="6213171"/>
            <a:ext cx="2743200" cy="5184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6"/>
          <p:cNvSpPr>
            <a:spLocks noGrp="1"/>
          </p:cNvSpPr>
          <p:nvPr>
            <p:ph type="pic" idx="3"/>
          </p:nvPr>
        </p:nvSpPr>
        <p:spPr>
          <a:xfrm>
            <a:off x="577850" y="0"/>
            <a:ext cx="40894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6"/>
          <p:cNvSpPr txBox="1">
            <a:spLocks noGrp="1"/>
          </p:cNvSpPr>
          <p:nvPr>
            <p:ph type="title"/>
          </p:nvPr>
        </p:nvSpPr>
        <p:spPr>
          <a:xfrm>
            <a:off x="5245100" y="328009"/>
            <a:ext cx="56769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B2360"/>
              </a:buClr>
              <a:buSzPts val="4400"/>
              <a:buFont typeface="Open Sans ExtraBold"/>
              <a:buNone/>
              <a:defRPr sz="4400" b="1" i="0">
                <a:solidFill>
                  <a:srgbClr val="3B2360"/>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
          <p:cNvSpPr txBox="1">
            <a:spLocks noGrp="1"/>
          </p:cNvSpPr>
          <p:nvPr>
            <p:ph type="body" idx="1"/>
          </p:nvPr>
        </p:nvSpPr>
        <p:spPr>
          <a:xfrm>
            <a:off x="5245100" y="1865342"/>
            <a:ext cx="4634754" cy="16264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al Slide Dash">
  <p:cSld name="General Slide Dash">
    <p:spTree>
      <p:nvGrpSpPr>
        <p:cNvPr id="1" name="Shape 82"/>
        <p:cNvGrpSpPr/>
        <p:nvPr/>
      </p:nvGrpSpPr>
      <p:grpSpPr>
        <a:xfrm>
          <a:off x="0" y="0"/>
          <a:ext cx="0" cy="0"/>
          <a:chOff x="0" y="0"/>
          <a:chExt cx="0" cy="0"/>
        </a:xfrm>
      </p:grpSpPr>
      <p:sp>
        <p:nvSpPr>
          <p:cNvPr id="83" name="Google Shape;8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
          <p:cNvSpPr/>
          <p:nvPr/>
        </p:nvSpPr>
        <p:spPr>
          <a:xfrm>
            <a:off x="0" y="0"/>
            <a:ext cx="7037408" cy="6857997"/>
          </a:xfrm>
          <a:prstGeom prst="rect">
            <a:avLst/>
          </a:prstGeom>
          <a:solidFill>
            <a:srgbClr val="3B23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B2360"/>
              </a:solidFill>
              <a:latin typeface="Calibri"/>
              <a:ea typeface="Calibri"/>
              <a:cs typeface="Calibri"/>
              <a:sym typeface="Calibri"/>
            </a:endParaRPr>
          </a:p>
        </p:txBody>
      </p:sp>
      <p:sp>
        <p:nvSpPr>
          <p:cNvPr id="86" name="Google Shape;86;p7"/>
          <p:cNvSpPr>
            <a:spLocks noGrp="1"/>
          </p:cNvSpPr>
          <p:nvPr>
            <p:ph type="pic" idx="2"/>
          </p:nvPr>
        </p:nvSpPr>
        <p:spPr>
          <a:xfrm>
            <a:off x="6096000" y="431321"/>
            <a:ext cx="5739442" cy="6119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7"/>
          <p:cNvSpPr txBox="1">
            <a:spLocks noGrp="1"/>
          </p:cNvSpPr>
          <p:nvPr>
            <p:ph type="body" idx="1"/>
          </p:nvPr>
        </p:nvSpPr>
        <p:spPr>
          <a:xfrm>
            <a:off x="765864" y="728799"/>
            <a:ext cx="4553027" cy="14090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b="1" i="0">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
          <p:cNvSpPr txBox="1">
            <a:spLocks noGrp="1"/>
          </p:cNvSpPr>
          <p:nvPr>
            <p:ph type="body" idx="3"/>
          </p:nvPr>
        </p:nvSpPr>
        <p:spPr>
          <a:xfrm>
            <a:off x="765864" y="2364285"/>
            <a:ext cx="4553027" cy="399403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7"/>
          <p:cNvSpPr>
            <a:spLocks noGrp="1"/>
          </p:cNvSpPr>
          <p:nvPr>
            <p:ph type="pic" idx="4"/>
          </p:nvPr>
        </p:nvSpPr>
        <p:spPr>
          <a:xfrm>
            <a:off x="9321800" y="6167120"/>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Split Example">
  <p:cSld name="Two Split Example">
    <p:spTree>
      <p:nvGrpSpPr>
        <p:cNvPr id="1" name="Shape 90"/>
        <p:cNvGrpSpPr/>
        <p:nvPr/>
      </p:nvGrpSpPr>
      <p:grpSpPr>
        <a:xfrm>
          <a:off x="0" y="0"/>
          <a:ext cx="0" cy="0"/>
          <a:chOff x="0" y="0"/>
          <a:chExt cx="0" cy="0"/>
        </a:xfrm>
      </p:grpSpPr>
      <p:sp>
        <p:nvSpPr>
          <p:cNvPr id="91" name="Google Shape;91;p8"/>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8"/>
          <p:cNvSpPr/>
          <p:nvPr/>
        </p:nvSpPr>
        <p:spPr>
          <a:xfrm>
            <a:off x="6096000" y="0"/>
            <a:ext cx="6096000" cy="3429000"/>
          </a:xfrm>
          <a:prstGeom prst="rect">
            <a:avLst/>
          </a:prstGeom>
          <a:solidFill>
            <a:srgbClr val="3B235F"/>
          </a:solidFill>
          <a:ln w="12700" cap="flat" cmpd="sng">
            <a:solidFill>
              <a:srgbClr val="3B23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8"/>
          <p:cNvSpPr txBox="1">
            <a:spLocks noGrp="1"/>
          </p:cNvSpPr>
          <p:nvPr>
            <p:ph type="body" idx="1"/>
          </p:nvPr>
        </p:nvSpPr>
        <p:spPr>
          <a:xfrm>
            <a:off x="6305550" y="1321159"/>
            <a:ext cx="4634754" cy="16264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8"/>
          <p:cNvSpPr/>
          <p:nvPr/>
        </p:nvSpPr>
        <p:spPr>
          <a:xfrm flipH="1">
            <a:off x="3692106" y="0"/>
            <a:ext cx="2403894" cy="3429000"/>
          </a:xfrm>
          <a:prstGeom prst="rtTriangle">
            <a:avLst/>
          </a:prstGeom>
          <a:solidFill>
            <a:srgbClr val="3B235F"/>
          </a:solidFill>
          <a:ln w="12700" cap="flat" cmpd="sng">
            <a:solidFill>
              <a:srgbClr val="3B23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8"/>
          <p:cNvSpPr txBox="1">
            <a:spLocks noGrp="1"/>
          </p:cNvSpPr>
          <p:nvPr>
            <p:ph type="body" idx="3"/>
          </p:nvPr>
        </p:nvSpPr>
        <p:spPr>
          <a:xfrm>
            <a:off x="6305550" y="428353"/>
            <a:ext cx="5219700" cy="6521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600"/>
              <a:buNone/>
              <a:defRPr sz="3600" b="1" i="0">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
          <p:cNvSpPr/>
          <p:nvPr/>
        </p:nvSpPr>
        <p:spPr>
          <a:xfrm>
            <a:off x="-14288" y="3429000"/>
            <a:ext cx="6096000" cy="3429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8"/>
          <p:cNvSpPr txBox="1">
            <a:spLocks noGrp="1"/>
          </p:cNvSpPr>
          <p:nvPr>
            <p:ph type="body" idx="4"/>
          </p:nvPr>
        </p:nvSpPr>
        <p:spPr>
          <a:xfrm>
            <a:off x="209550" y="4750159"/>
            <a:ext cx="4634754" cy="16264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0"/>
              </a:buClr>
              <a:buSzPts val="1600"/>
              <a:buNone/>
              <a:defRPr sz="1600">
                <a:solidFill>
                  <a:srgbClr val="000000"/>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8"/>
          <p:cNvSpPr txBox="1">
            <a:spLocks noGrp="1"/>
          </p:cNvSpPr>
          <p:nvPr>
            <p:ph type="body" idx="5"/>
          </p:nvPr>
        </p:nvSpPr>
        <p:spPr>
          <a:xfrm>
            <a:off x="209550" y="3857353"/>
            <a:ext cx="5219700" cy="6521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0"/>
              </a:buClr>
              <a:buSzPts val="3600"/>
              <a:buNone/>
              <a:defRPr sz="3600" b="1" i="0">
                <a:solidFill>
                  <a:srgbClr val="000000"/>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8"/>
          <p:cNvSpPr>
            <a:spLocks noGrp="1"/>
          </p:cNvSpPr>
          <p:nvPr>
            <p:ph type="pic" idx="6"/>
          </p:nvPr>
        </p:nvSpPr>
        <p:spPr>
          <a:xfrm>
            <a:off x="6073356" y="3429000"/>
            <a:ext cx="6096000" cy="3429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8"/>
          <p:cNvSpPr/>
          <p:nvPr/>
        </p:nvSpPr>
        <p:spPr>
          <a:xfrm rot="10800000" flipH="1">
            <a:off x="6096000" y="3442855"/>
            <a:ext cx="2403894" cy="3429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igh Impact">
  <p:cSld name="High Impact">
    <p:spTree>
      <p:nvGrpSpPr>
        <p:cNvPr id="1" name="Shape 101"/>
        <p:cNvGrpSpPr/>
        <p:nvPr/>
      </p:nvGrpSpPr>
      <p:grpSpPr>
        <a:xfrm>
          <a:off x="0" y="0"/>
          <a:ext cx="0" cy="0"/>
          <a:chOff x="0" y="0"/>
          <a:chExt cx="0" cy="0"/>
        </a:xfrm>
      </p:grpSpPr>
      <p:sp>
        <p:nvSpPr>
          <p:cNvPr id="102" name="Google Shape;10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9"/>
          <p:cNvSpPr/>
          <p:nvPr/>
        </p:nvSpPr>
        <p:spPr>
          <a:xfrm rot="-1803081">
            <a:off x="6786360" y="-3254558"/>
            <a:ext cx="6782714" cy="11339578"/>
          </a:xfrm>
          <a:prstGeom prst="rect">
            <a:avLst/>
          </a:prstGeom>
          <a:solidFill>
            <a:srgbClr val="3B23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9"/>
          <p:cNvSpPr>
            <a:spLocks noGrp="1"/>
          </p:cNvSpPr>
          <p:nvPr>
            <p:ph type="pic" idx="2"/>
          </p:nvPr>
        </p:nvSpPr>
        <p:spPr>
          <a:xfrm>
            <a:off x="635432" y="643944"/>
            <a:ext cx="10566762" cy="55121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9"/>
          <p:cNvSpPr txBox="1">
            <a:spLocks noGrp="1"/>
          </p:cNvSpPr>
          <p:nvPr>
            <p:ph type="body" idx="1"/>
          </p:nvPr>
        </p:nvSpPr>
        <p:spPr>
          <a:xfrm>
            <a:off x="981074" y="2423398"/>
            <a:ext cx="4553027" cy="232113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B235F"/>
              </a:buClr>
              <a:buSzPts val="6600"/>
              <a:buNone/>
              <a:defRPr sz="6600" b="1" i="0">
                <a:solidFill>
                  <a:srgbClr val="3B235F"/>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9"/>
          <p:cNvSpPr txBox="1">
            <a:spLocks noGrp="1"/>
          </p:cNvSpPr>
          <p:nvPr>
            <p:ph type="body" idx="3"/>
          </p:nvPr>
        </p:nvSpPr>
        <p:spPr>
          <a:xfrm>
            <a:off x="5542963" y="2652200"/>
            <a:ext cx="4634754" cy="18635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B235F"/>
              </a:buClr>
              <a:buSzPts val="1600"/>
              <a:buNone/>
              <a:defRPr sz="1600">
                <a:solidFill>
                  <a:srgbClr val="3B235F"/>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9"/>
          <p:cNvSpPr>
            <a:spLocks noGrp="1"/>
          </p:cNvSpPr>
          <p:nvPr>
            <p:ph type="pic" idx="4"/>
          </p:nvPr>
        </p:nvSpPr>
        <p:spPr>
          <a:xfrm>
            <a:off x="9321800" y="6167121"/>
            <a:ext cx="2396342" cy="46490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110"/>
        <p:cNvGrpSpPr/>
        <p:nvPr/>
      </p:nvGrpSpPr>
      <p:grpSpPr>
        <a:xfrm>
          <a:off x="0" y="0"/>
          <a:ext cx="0" cy="0"/>
          <a:chOff x="0" y="0"/>
          <a:chExt cx="0" cy="0"/>
        </a:xfrm>
      </p:grpSpPr>
      <p:sp>
        <p:nvSpPr>
          <p:cNvPr id="111" name="Google Shape;11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0"/>
          <p:cNvSpPr/>
          <p:nvPr/>
        </p:nvSpPr>
        <p:spPr>
          <a:xfrm>
            <a:off x="0" y="0"/>
            <a:ext cx="6122276" cy="6857997"/>
          </a:xfrm>
          <a:prstGeom prst="rect">
            <a:avLst/>
          </a:prstGeom>
          <a:solidFill>
            <a:srgbClr val="3B23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B2360"/>
              </a:solidFill>
              <a:latin typeface="Calibri"/>
              <a:ea typeface="Calibri"/>
              <a:cs typeface="Calibri"/>
              <a:sym typeface="Calibri"/>
            </a:endParaRPr>
          </a:p>
        </p:txBody>
      </p:sp>
      <p:sp>
        <p:nvSpPr>
          <p:cNvPr id="114" name="Google Shape;114;p10"/>
          <p:cNvSpPr txBox="1">
            <a:spLocks noGrp="1"/>
          </p:cNvSpPr>
          <p:nvPr>
            <p:ph type="body" idx="1"/>
          </p:nvPr>
        </p:nvSpPr>
        <p:spPr>
          <a:xfrm>
            <a:off x="678766" y="867103"/>
            <a:ext cx="4059489" cy="11349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b="1" i="0">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0"/>
          <p:cNvSpPr txBox="1">
            <a:spLocks noGrp="1"/>
          </p:cNvSpPr>
          <p:nvPr>
            <p:ph type="body" idx="2"/>
          </p:nvPr>
        </p:nvSpPr>
        <p:spPr>
          <a:xfrm>
            <a:off x="678766" y="2302666"/>
            <a:ext cx="4634754" cy="368823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10"/>
          <p:cNvSpPr>
            <a:spLocks noGrp="1"/>
          </p:cNvSpPr>
          <p:nvPr>
            <p:ph type="pic" idx="3"/>
          </p:nvPr>
        </p:nvSpPr>
        <p:spPr>
          <a:xfrm>
            <a:off x="9321800" y="6167120"/>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isher">
  <p:cSld name="Finisher">
    <p:spTree>
      <p:nvGrpSpPr>
        <p:cNvPr id="1" name="Shape 117"/>
        <p:cNvGrpSpPr/>
        <p:nvPr/>
      </p:nvGrpSpPr>
      <p:grpSpPr>
        <a:xfrm>
          <a:off x="0" y="0"/>
          <a:ext cx="0" cy="0"/>
          <a:chOff x="0" y="0"/>
          <a:chExt cx="0" cy="0"/>
        </a:xfrm>
      </p:grpSpPr>
      <p:sp>
        <p:nvSpPr>
          <p:cNvPr id="118" name="Google Shape;1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11"/>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10/13/20</a:t>
            </a:r>
            <a:endParaRPr sz="1200">
              <a:solidFill>
                <a:srgbClr val="888888"/>
              </a:solidFill>
              <a:latin typeface="Calibri"/>
              <a:ea typeface="Calibri"/>
              <a:cs typeface="Calibri"/>
              <a:sym typeface="Calibri"/>
            </a:endParaRPr>
          </a:p>
        </p:txBody>
      </p:sp>
      <p:sp>
        <p:nvSpPr>
          <p:cNvPr id="122" name="Google Shape;122;p1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3" name="Google Shape;123;p11"/>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10/13/20</a:t>
            </a:r>
            <a:endParaRPr sz="1200">
              <a:solidFill>
                <a:srgbClr val="888888"/>
              </a:solidFill>
              <a:latin typeface="Calibri"/>
              <a:ea typeface="Calibri"/>
              <a:cs typeface="Calibri"/>
              <a:sym typeface="Calibri"/>
            </a:endParaRPr>
          </a:p>
        </p:txBody>
      </p:sp>
      <p:sp>
        <p:nvSpPr>
          <p:cNvPr id="124" name="Google Shape;124;p11"/>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5" name="Google Shape;125;p11"/>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11"/>
          <p:cNvSpPr txBox="1">
            <a:spLocks noGrp="1"/>
          </p:cNvSpPr>
          <p:nvPr>
            <p:ph type="title"/>
          </p:nvPr>
        </p:nvSpPr>
        <p:spPr>
          <a:xfrm>
            <a:off x="3401406" y="980132"/>
            <a:ext cx="5389179" cy="69116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2400"/>
              <a:buFont typeface="Open Sans ExtraBold"/>
              <a:buNone/>
              <a:defRPr sz="2400" b="1" i="0">
                <a:solidFill>
                  <a:schemeClr val="l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1"/>
          <p:cNvSpPr txBox="1">
            <a:spLocks noGrp="1"/>
          </p:cNvSpPr>
          <p:nvPr>
            <p:ph type="body" idx="1"/>
          </p:nvPr>
        </p:nvSpPr>
        <p:spPr>
          <a:xfrm>
            <a:off x="2573177" y="1919857"/>
            <a:ext cx="7045636" cy="32465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000"/>
              <a:buNone/>
              <a:defRPr sz="2000">
                <a:solidFill>
                  <a:schemeClr val="lt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8" name="Google Shape;128;p11"/>
          <p:cNvCxnSpPr/>
          <p:nvPr/>
        </p:nvCxnSpPr>
        <p:spPr>
          <a:xfrm>
            <a:off x="2663252" y="5501390"/>
            <a:ext cx="6865495" cy="0"/>
          </a:xfrm>
          <a:prstGeom prst="straightConnector1">
            <a:avLst/>
          </a:prstGeom>
          <a:noFill/>
          <a:ln w="50800" cap="flat" cmpd="sng">
            <a:solidFill>
              <a:schemeClr val="accent4"/>
            </a:solidFill>
            <a:prstDash val="solid"/>
            <a:miter lim="800000"/>
            <a:headEnd type="none" w="sm" len="sm"/>
            <a:tailEnd type="none" w="sm" len="sm"/>
          </a:ln>
        </p:spPr>
      </p:cxnSp>
      <p:sp>
        <p:nvSpPr>
          <p:cNvPr id="129" name="Google Shape;129;p11"/>
          <p:cNvSpPr>
            <a:spLocks noGrp="1"/>
          </p:cNvSpPr>
          <p:nvPr>
            <p:ph type="pic" idx="3"/>
          </p:nvPr>
        </p:nvSpPr>
        <p:spPr>
          <a:xfrm>
            <a:off x="9321800" y="6167120"/>
            <a:ext cx="2743200" cy="5645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Blank" type="blank">
  <p:cSld name="BLANK">
    <p:spTree>
      <p:nvGrpSpPr>
        <p:cNvPr id="1" name="Shape 130"/>
        <p:cNvGrpSpPr/>
        <p:nvPr/>
      </p:nvGrpSpPr>
      <p:grpSpPr>
        <a:xfrm>
          <a:off x="0" y="0"/>
          <a:ext cx="0" cy="0"/>
          <a:chOff x="0" y="0"/>
          <a:chExt cx="0" cy="0"/>
        </a:xfrm>
      </p:grpSpPr>
      <p:sp>
        <p:nvSpPr>
          <p:cNvPr id="131" name="Google Shape;1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p:cNvPicPr preferRelativeResize="0">
            <a:picLocks noGrp="1"/>
          </p:cNvPicPr>
          <p:nvPr>
            <p:ph type="pic" idx="4"/>
          </p:nvPr>
        </p:nvPicPr>
        <p:blipFill rotWithShape="1">
          <a:blip r:embed="rId3">
            <a:alphaModFix/>
          </a:blip>
          <a:srcRect t="612" b="602"/>
          <a:stretch/>
        </p:blipFill>
        <p:spPr>
          <a:xfrm>
            <a:off x="357325" y="752450"/>
            <a:ext cx="9937800" cy="5513400"/>
          </a:xfrm>
          <a:prstGeom prst="rect">
            <a:avLst/>
          </a:prstGeom>
          <a:solidFill>
            <a:srgbClr val="3B235F"/>
          </a:solidFill>
          <a:ln>
            <a:noFill/>
          </a:ln>
        </p:spPr>
      </p:pic>
      <p:sp>
        <p:nvSpPr>
          <p:cNvPr id="198" name="Google Shape;198;p22"/>
          <p:cNvSpPr/>
          <p:nvPr/>
        </p:nvSpPr>
        <p:spPr>
          <a:xfrm>
            <a:off x="357325" y="752450"/>
            <a:ext cx="9937800" cy="5513400"/>
          </a:xfrm>
          <a:prstGeom prst="rect">
            <a:avLst/>
          </a:prstGeom>
          <a:solidFill>
            <a:srgbClr val="3B235F">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9" name="Google Shape;199;p22"/>
          <p:cNvSpPr txBox="1">
            <a:spLocks noGrp="1"/>
          </p:cNvSpPr>
          <p:nvPr>
            <p:ph type="ctrTitle"/>
          </p:nvPr>
        </p:nvSpPr>
        <p:spPr>
          <a:xfrm>
            <a:off x="1981674" y="3841800"/>
            <a:ext cx="7659475" cy="627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Open Sans ExtraBold"/>
              <a:buNone/>
            </a:pPr>
            <a:r>
              <a:rPr lang="en-US" sz="6000" b="0" dirty="0"/>
              <a:t>Oxford Program 2025</a:t>
            </a:r>
            <a:endParaRPr sz="6000" dirty="0"/>
          </a:p>
        </p:txBody>
      </p:sp>
      <p:sp>
        <p:nvSpPr>
          <p:cNvPr id="200" name="Google Shape;200;p22"/>
          <p:cNvSpPr txBox="1">
            <a:spLocks noGrp="1"/>
          </p:cNvSpPr>
          <p:nvPr>
            <p:ph type="body" idx="1"/>
          </p:nvPr>
        </p:nvSpPr>
        <p:spPr>
          <a:xfrm>
            <a:off x="2081592" y="2405113"/>
            <a:ext cx="5257800" cy="36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None/>
            </a:pPr>
            <a:r>
              <a:rPr lang="en-US" dirty="0"/>
              <a:t>Cal Lutheran Office of Education Abroad</a:t>
            </a:r>
            <a:endParaRPr dirty="0"/>
          </a:p>
        </p:txBody>
      </p:sp>
      <p:pic>
        <p:nvPicPr>
          <p:cNvPr id="201" name="Google Shape;201;p22" descr="A picture containing text&#10;&#10;Description automatically generated"/>
          <p:cNvPicPr preferRelativeResize="0"/>
          <p:nvPr/>
        </p:nvPicPr>
        <p:blipFill rotWithShape="1">
          <a:blip r:embed="rId4">
            <a:alphaModFix/>
          </a:blip>
          <a:srcRect/>
          <a:stretch/>
        </p:blipFill>
        <p:spPr>
          <a:xfrm>
            <a:off x="7339392" y="5436668"/>
            <a:ext cx="2683056" cy="574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3"/>
          <p:cNvSpPr txBox="1">
            <a:spLocks noGrp="1"/>
          </p:cNvSpPr>
          <p:nvPr>
            <p:ph type="body" idx="1"/>
          </p:nvPr>
        </p:nvSpPr>
        <p:spPr>
          <a:xfrm>
            <a:off x="678775" y="275973"/>
            <a:ext cx="4059600" cy="175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4400"/>
              <a:buNone/>
            </a:pPr>
            <a:r>
              <a:rPr lang="en-US"/>
              <a:t>Costs of Attendance</a:t>
            </a:r>
            <a:endParaRPr/>
          </a:p>
        </p:txBody>
      </p:sp>
      <p:sp>
        <p:nvSpPr>
          <p:cNvPr id="329" name="Google Shape;329;p33"/>
          <p:cNvSpPr txBox="1">
            <a:spLocks noGrp="1"/>
          </p:cNvSpPr>
          <p:nvPr>
            <p:ph type="body" idx="2"/>
          </p:nvPr>
        </p:nvSpPr>
        <p:spPr>
          <a:xfrm>
            <a:off x="678776" y="1862775"/>
            <a:ext cx="5166900" cy="368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1600"/>
              <a:buNone/>
            </a:pPr>
            <a:r>
              <a:rPr lang="en-US" sz="2400" b="1" dirty="0">
                <a:solidFill>
                  <a:schemeClr val="accent4"/>
                </a:solidFill>
              </a:rPr>
              <a:t>Cal Lutheran Tuition:</a:t>
            </a:r>
            <a:r>
              <a:rPr lang="en-US" sz="2400" dirty="0"/>
              <a:t> All financial aid you receive is transferable (not including work study)</a:t>
            </a:r>
            <a:endParaRPr sz="2400" dirty="0"/>
          </a:p>
          <a:p>
            <a:pPr marL="0" lvl="0" indent="0" algn="l" rtl="0">
              <a:lnSpc>
                <a:spcPct val="90000"/>
              </a:lnSpc>
              <a:spcBef>
                <a:spcPts val="1000"/>
              </a:spcBef>
              <a:spcAft>
                <a:spcPts val="0"/>
              </a:spcAft>
              <a:buClr>
                <a:schemeClr val="lt1"/>
              </a:buClr>
              <a:buSzPts val="1600"/>
              <a:buNone/>
            </a:pPr>
            <a:endParaRPr sz="2400" dirty="0"/>
          </a:p>
          <a:p>
            <a:pPr marL="0" lvl="0" indent="0" algn="l" rtl="0">
              <a:lnSpc>
                <a:spcPct val="90000"/>
              </a:lnSpc>
              <a:spcBef>
                <a:spcPts val="1000"/>
              </a:spcBef>
              <a:spcAft>
                <a:spcPts val="0"/>
              </a:spcAft>
              <a:buClr>
                <a:schemeClr val="lt1"/>
              </a:buClr>
              <a:buSzPts val="1600"/>
              <a:buNone/>
            </a:pPr>
            <a:r>
              <a:rPr lang="en-US" sz="2400" b="1" dirty="0">
                <a:solidFill>
                  <a:schemeClr val="accent4"/>
                </a:solidFill>
              </a:rPr>
              <a:t>Housing:</a:t>
            </a:r>
            <a:r>
              <a:rPr lang="en-US" sz="2400" dirty="0"/>
              <a:t> Grace/Trinity Rate</a:t>
            </a:r>
            <a:endParaRPr sz="2400" dirty="0"/>
          </a:p>
          <a:p>
            <a:pPr marL="0" lvl="0" indent="0" algn="l" rtl="0">
              <a:lnSpc>
                <a:spcPct val="90000"/>
              </a:lnSpc>
              <a:spcBef>
                <a:spcPts val="1000"/>
              </a:spcBef>
              <a:spcAft>
                <a:spcPts val="0"/>
              </a:spcAft>
              <a:buClr>
                <a:schemeClr val="lt1"/>
              </a:buClr>
              <a:buSzPts val="1600"/>
              <a:buNone/>
            </a:pPr>
            <a:endParaRPr sz="2400" dirty="0"/>
          </a:p>
          <a:p>
            <a:pPr marL="0" lvl="0" indent="0" algn="l" rtl="0">
              <a:spcBef>
                <a:spcPts val="1000"/>
              </a:spcBef>
              <a:spcAft>
                <a:spcPts val="0"/>
              </a:spcAft>
              <a:buClr>
                <a:schemeClr val="lt1"/>
              </a:buClr>
              <a:buSzPts val="1600"/>
              <a:buNone/>
            </a:pPr>
            <a:r>
              <a:rPr lang="en-US" sz="2400" b="1" dirty="0">
                <a:solidFill>
                  <a:schemeClr val="accent4"/>
                </a:solidFill>
              </a:rPr>
              <a:t>Meal Plan: </a:t>
            </a:r>
            <a:r>
              <a:rPr lang="en-US" sz="2400" dirty="0">
                <a:solidFill>
                  <a:srgbClr val="FFFFFF"/>
                </a:solidFill>
              </a:rPr>
              <a:t>Combo 50 meal rate</a:t>
            </a:r>
            <a:endParaRPr sz="1400" dirty="0">
              <a:solidFill>
                <a:srgbClr val="FFFFFF"/>
              </a:solidFill>
            </a:endParaRPr>
          </a:p>
          <a:p>
            <a:pPr marL="0" lvl="0" indent="0" algn="l" rtl="0">
              <a:lnSpc>
                <a:spcPct val="90000"/>
              </a:lnSpc>
              <a:spcBef>
                <a:spcPts val="1000"/>
              </a:spcBef>
              <a:spcAft>
                <a:spcPts val="0"/>
              </a:spcAft>
              <a:buClr>
                <a:schemeClr val="lt1"/>
              </a:buClr>
              <a:buSzPts val="1600"/>
              <a:buNone/>
            </a:pPr>
            <a:endParaRPr sz="2400" dirty="0"/>
          </a:p>
          <a:p>
            <a:pPr marL="0" lvl="0" indent="0" algn="l" rtl="0">
              <a:lnSpc>
                <a:spcPct val="90000"/>
              </a:lnSpc>
              <a:spcBef>
                <a:spcPts val="1000"/>
              </a:spcBef>
              <a:spcAft>
                <a:spcPts val="0"/>
              </a:spcAft>
              <a:buClr>
                <a:schemeClr val="lt1"/>
              </a:buClr>
              <a:buSzPts val="1600"/>
              <a:buNone/>
            </a:pPr>
            <a:r>
              <a:rPr lang="en-US" sz="2400" b="1" dirty="0">
                <a:solidFill>
                  <a:schemeClr val="accent4"/>
                </a:solidFill>
              </a:rPr>
              <a:t>Airfare: </a:t>
            </a:r>
            <a:r>
              <a:rPr lang="en-US" sz="2400" dirty="0"/>
              <a:t>Not  included</a:t>
            </a:r>
            <a:endParaRPr sz="2400" dirty="0"/>
          </a:p>
        </p:txBody>
      </p:sp>
      <p:sp>
        <p:nvSpPr>
          <p:cNvPr id="330" name="Google Shape;330;p33"/>
          <p:cNvSpPr txBox="1">
            <a:spLocks noGrp="1"/>
          </p:cNvSpPr>
          <p:nvPr>
            <p:ph type="body" idx="2"/>
          </p:nvPr>
        </p:nvSpPr>
        <p:spPr>
          <a:xfrm>
            <a:off x="6632050" y="758325"/>
            <a:ext cx="5295600" cy="300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500">
                <a:solidFill>
                  <a:srgbClr val="000000"/>
                </a:solidFill>
              </a:rPr>
              <a:t>Students are responsible and manage costs related to travel, meals, books, and personal expenses. Below are estimates for consideration.</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r>
              <a:rPr lang="en-US" sz="1500">
                <a:solidFill>
                  <a:srgbClr val="000000"/>
                </a:solidFill>
              </a:rPr>
              <a:t>Meals in London are not included in program fee = $900-1,200</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dk1"/>
              </a:buClr>
              <a:buSzPts val="1100"/>
              <a:buNone/>
            </a:pPr>
            <a:r>
              <a:rPr lang="en-US" sz="1500">
                <a:solidFill>
                  <a:srgbClr val="000000"/>
                </a:solidFill>
              </a:rPr>
              <a:t>International Airfare = Approximately $1,300</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r>
              <a:rPr lang="en-US" sz="1500">
                <a:solidFill>
                  <a:srgbClr val="000000"/>
                </a:solidFill>
              </a:rPr>
              <a:t>Local Transportation = $200</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r>
              <a:rPr lang="en-US" sz="1500">
                <a:solidFill>
                  <a:srgbClr val="000000"/>
                </a:solidFill>
              </a:rPr>
              <a:t>Books &amp; Supplies = $100</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dk1"/>
              </a:buClr>
              <a:buSzPts val="1100"/>
              <a:buNone/>
            </a:pPr>
            <a:r>
              <a:rPr lang="en-US" sz="1500">
                <a:solidFill>
                  <a:srgbClr val="000000"/>
                </a:solidFill>
              </a:rPr>
              <a:t>Personal expenses = $1,000-$2,500. </a:t>
            </a:r>
            <a:endParaRPr sz="1500">
              <a:solidFill>
                <a:srgbClr val="000000"/>
              </a:solidFill>
            </a:endParaRPr>
          </a:p>
          <a:p>
            <a:pPr marL="0" lvl="0" indent="0" algn="l" rtl="0">
              <a:lnSpc>
                <a:spcPct val="90000"/>
              </a:lnSpc>
              <a:spcBef>
                <a:spcPts val="1000"/>
              </a:spcBef>
              <a:spcAft>
                <a:spcPts val="0"/>
              </a:spcAft>
              <a:buClr>
                <a:schemeClr val="dk1"/>
              </a:buClr>
              <a:buSzPts val="1100"/>
              <a:buNone/>
            </a:pP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r>
              <a:rPr lang="en-US" sz="1500">
                <a:solidFill>
                  <a:srgbClr val="000000"/>
                </a:solidFill>
              </a:rPr>
              <a:t>Costs vary depending on personal spending habits.</a:t>
            </a:r>
            <a:endParaRPr sz="1500">
              <a:solidFill>
                <a:srgbClr val="000000"/>
              </a:solidFill>
            </a:endParaRPr>
          </a:p>
          <a:p>
            <a:pPr marL="0" lvl="0" indent="0" algn="l" rtl="0">
              <a:lnSpc>
                <a:spcPct val="90000"/>
              </a:lnSpc>
              <a:spcBef>
                <a:spcPts val="1000"/>
              </a:spcBef>
              <a:spcAft>
                <a:spcPts val="0"/>
              </a:spcAft>
              <a:buClr>
                <a:schemeClr val="dk1"/>
              </a:buClr>
              <a:buSzPts val="1100"/>
              <a:buFont typeface="Arial"/>
              <a:buNone/>
            </a:pPr>
            <a:endParaRPr sz="1500">
              <a:solidFill>
                <a:srgbClr val="000000"/>
              </a:solidFill>
            </a:endParaRPr>
          </a:p>
          <a:p>
            <a:pPr marL="0" lvl="0" indent="0" algn="l" rtl="0">
              <a:lnSpc>
                <a:spcPct val="90000"/>
              </a:lnSpc>
              <a:spcBef>
                <a:spcPts val="1000"/>
              </a:spcBef>
              <a:spcAft>
                <a:spcPts val="0"/>
              </a:spcAft>
              <a:buClr>
                <a:schemeClr val="lt1"/>
              </a:buClr>
              <a:buSzPts val="1600"/>
              <a:buNone/>
            </a:pPr>
            <a:endParaRPr sz="1500">
              <a:solidFill>
                <a:srgbClr val="000000"/>
              </a:solidFill>
            </a:endParaRPr>
          </a:p>
          <a:p>
            <a:pPr marL="0" lvl="0" indent="0" algn="l" rtl="0">
              <a:lnSpc>
                <a:spcPct val="90000"/>
              </a:lnSpc>
              <a:spcBef>
                <a:spcPts val="1000"/>
              </a:spcBef>
              <a:spcAft>
                <a:spcPts val="0"/>
              </a:spcAft>
              <a:buClr>
                <a:schemeClr val="lt1"/>
              </a:buClr>
              <a:buSzPts val="1600"/>
              <a:buNone/>
            </a:pPr>
            <a:endParaRPr sz="1500">
              <a:solidFill>
                <a:srgbClr val="000000"/>
              </a:solidFill>
            </a:endParaRPr>
          </a:p>
          <a:p>
            <a:pPr marL="0" lvl="0" indent="0" algn="l" rtl="0">
              <a:lnSpc>
                <a:spcPct val="90000"/>
              </a:lnSpc>
              <a:spcBef>
                <a:spcPts val="1000"/>
              </a:spcBef>
              <a:spcAft>
                <a:spcPts val="0"/>
              </a:spcAft>
              <a:buClr>
                <a:schemeClr val="lt1"/>
              </a:buClr>
              <a:buSzPts val="1600"/>
              <a:buNone/>
            </a:pPr>
            <a:endParaRPr sz="1500">
              <a:solidFill>
                <a:srgbClr val="000000"/>
              </a:solidFill>
            </a:endParaRPr>
          </a:p>
        </p:txBody>
      </p:sp>
      <p:pic>
        <p:nvPicPr>
          <p:cNvPr id="331" name="Google Shape;331;p33" descr="A close up of a sign&#10;&#10;Description automatically generated"/>
          <p:cNvPicPr preferRelativeResize="0"/>
          <p:nvPr/>
        </p:nvPicPr>
        <p:blipFill rotWithShape="1">
          <a:blip r:embed="rId3">
            <a:alphaModFix/>
          </a:blip>
          <a:srcRect/>
          <a:stretch/>
        </p:blipFill>
        <p:spPr>
          <a:xfrm>
            <a:off x="9095625" y="6127750"/>
            <a:ext cx="2832174" cy="606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4"/>
          <p:cNvPicPr preferRelativeResize="0">
            <a:picLocks noGrp="1"/>
          </p:cNvPicPr>
          <p:nvPr>
            <p:ph type="pic" idx="2"/>
          </p:nvPr>
        </p:nvPicPr>
        <p:blipFill rotWithShape="1">
          <a:blip r:embed="rId3">
            <a:alphaModFix/>
          </a:blip>
          <a:srcRect t="7726" b="7735"/>
          <a:stretch/>
        </p:blipFill>
        <p:spPr>
          <a:xfrm>
            <a:off x="-5" y="0"/>
            <a:ext cx="12192000" cy="6858000"/>
          </a:xfrm>
          <a:prstGeom prst="rect">
            <a:avLst/>
          </a:prstGeom>
          <a:noFill/>
          <a:ln>
            <a:noFill/>
          </a:ln>
        </p:spPr>
      </p:pic>
      <p:sp>
        <p:nvSpPr>
          <p:cNvPr id="338" name="Google Shape;338;p34"/>
          <p:cNvSpPr/>
          <p:nvPr/>
        </p:nvSpPr>
        <p:spPr>
          <a:xfrm>
            <a:off x="0" y="0"/>
            <a:ext cx="12206100" cy="6858000"/>
          </a:xfrm>
          <a:prstGeom prst="rect">
            <a:avLst/>
          </a:prstGeom>
          <a:solidFill>
            <a:srgbClr val="3C226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34"/>
          <p:cNvSpPr txBox="1">
            <a:spLocks noGrp="1"/>
          </p:cNvSpPr>
          <p:nvPr>
            <p:ph type="title"/>
          </p:nvPr>
        </p:nvSpPr>
        <p:spPr>
          <a:xfrm>
            <a:off x="3401394" y="409496"/>
            <a:ext cx="5389200" cy="69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400"/>
              <a:buFont typeface="Open Sans ExtraBold"/>
              <a:buNone/>
            </a:pPr>
            <a:r>
              <a:rPr lang="en-US" sz="4600"/>
              <a:t>Application </a:t>
            </a:r>
            <a:endParaRPr sz="4600"/>
          </a:p>
        </p:txBody>
      </p:sp>
      <p:sp>
        <p:nvSpPr>
          <p:cNvPr id="340" name="Google Shape;340;p34"/>
          <p:cNvSpPr txBox="1">
            <a:spLocks noGrp="1"/>
          </p:cNvSpPr>
          <p:nvPr>
            <p:ph type="body" idx="1"/>
          </p:nvPr>
        </p:nvSpPr>
        <p:spPr>
          <a:xfrm>
            <a:off x="1635500" y="1988300"/>
            <a:ext cx="9152400" cy="324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000"/>
              <a:buNone/>
            </a:pPr>
            <a:r>
              <a:rPr lang="en-US" b="1" dirty="0"/>
              <a:t>Open now on the OEA website</a:t>
            </a:r>
            <a:endParaRPr b="1" dirty="0"/>
          </a:p>
          <a:p>
            <a:pPr marL="0" lvl="0" indent="0" algn="ctr" rtl="0">
              <a:lnSpc>
                <a:spcPct val="90000"/>
              </a:lnSpc>
              <a:spcBef>
                <a:spcPts val="1000"/>
              </a:spcBef>
              <a:spcAft>
                <a:spcPts val="0"/>
              </a:spcAft>
              <a:buClr>
                <a:schemeClr val="lt1"/>
              </a:buClr>
              <a:buSzPts val="2000"/>
              <a:buNone/>
            </a:pPr>
            <a:endParaRPr b="1" dirty="0"/>
          </a:p>
          <a:p>
            <a:pPr marL="0" lvl="0" indent="0" algn="ctr" rtl="0">
              <a:lnSpc>
                <a:spcPct val="90000"/>
              </a:lnSpc>
              <a:spcBef>
                <a:spcPts val="1000"/>
              </a:spcBef>
              <a:spcAft>
                <a:spcPts val="0"/>
              </a:spcAft>
              <a:buClr>
                <a:schemeClr val="lt1"/>
              </a:buClr>
              <a:buSzPts val="2000"/>
              <a:buNone/>
            </a:pPr>
            <a:r>
              <a:rPr lang="en-US" b="1" dirty="0"/>
              <a:t>Application requires an essay question</a:t>
            </a:r>
            <a:endParaRPr b="1" dirty="0"/>
          </a:p>
          <a:p>
            <a:pPr marL="0" lvl="0" indent="0" algn="ctr" rtl="0">
              <a:lnSpc>
                <a:spcPct val="90000"/>
              </a:lnSpc>
              <a:spcBef>
                <a:spcPts val="1000"/>
              </a:spcBef>
              <a:spcAft>
                <a:spcPts val="0"/>
              </a:spcAft>
              <a:buClr>
                <a:schemeClr val="lt1"/>
              </a:buClr>
              <a:buSzPts val="2000"/>
              <a:buNone/>
            </a:pPr>
            <a:endParaRPr b="1" dirty="0"/>
          </a:p>
          <a:p>
            <a:pPr marL="0" lvl="0" indent="0" algn="ctr" rtl="0">
              <a:lnSpc>
                <a:spcPct val="90000"/>
              </a:lnSpc>
              <a:spcBef>
                <a:spcPts val="1000"/>
              </a:spcBef>
              <a:spcAft>
                <a:spcPts val="0"/>
              </a:spcAft>
              <a:buClr>
                <a:schemeClr val="lt1"/>
              </a:buClr>
              <a:buSzPts val="2000"/>
              <a:buNone/>
            </a:pPr>
            <a:r>
              <a:rPr lang="en-US" b="1" dirty="0"/>
              <a:t>Closes: November 1</a:t>
            </a:r>
            <a:endParaRPr b="1" dirty="0"/>
          </a:p>
          <a:p>
            <a:pPr marL="0" lvl="0" indent="0" algn="ctr" rtl="0">
              <a:lnSpc>
                <a:spcPct val="90000"/>
              </a:lnSpc>
              <a:spcBef>
                <a:spcPts val="1000"/>
              </a:spcBef>
              <a:spcAft>
                <a:spcPts val="0"/>
              </a:spcAft>
              <a:buClr>
                <a:schemeClr val="lt1"/>
              </a:buClr>
              <a:buSzPts val="2000"/>
              <a:buNone/>
            </a:pPr>
            <a:endParaRPr b="1" dirty="0"/>
          </a:p>
          <a:p>
            <a:pPr marL="0" lvl="0" indent="0" algn="ctr" rtl="0">
              <a:lnSpc>
                <a:spcPct val="90000"/>
              </a:lnSpc>
              <a:spcBef>
                <a:spcPts val="1000"/>
              </a:spcBef>
              <a:spcAft>
                <a:spcPts val="0"/>
              </a:spcAft>
              <a:buClr>
                <a:schemeClr val="lt1"/>
              </a:buClr>
              <a:buSzPts val="2000"/>
              <a:buNone/>
            </a:pPr>
            <a:r>
              <a:rPr lang="en-US" b="1" dirty="0"/>
              <a:t>OEA will interview select participants in November</a:t>
            </a:r>
            <a:endParaRPr b="1" dirty="0"/>
          </a:p>
          <a:p>
            <a:pPr marL="0" lvl="0" indent="0" algn="ctr" rtl="0">
              <a:lnSpc>
                <a:spcPct val="90000"/>
              </a:lnSpc>
              <a:spcBef>
                <a:spcPts val="1000"/>
              </a:spcBef>
              <a:spcAft>
                <a:spcPts val="0"/>
              </a:spcAft>
              <a:buClr>
                <a:schemeClr val="lt1"/>
              </a:buClr>
              <a:buSzPts val="2000"/>
              <a:buNone/>
            </a:pPr>
            <a:endParaRPr b="1" dirty="0"/>
          </a:p>
          <a:p>
            <a:pPr marL="0" lvl="0" indent="0" algn="ctr" rtl="0">
              <a:lnSpc>
                <a:spcPct val="90000"/>
              </a:lnSpc>
              <a:spcBef>
                <a:spcPts val="1000"/>
              </a:spcBef>
              <a:spcAft>
                <a:spcPts val="0"/>
              </a:spcAft>
              <a:buClr>
                <a:schemeClr val="lt1"/>
              </a:buClr>
              <a:buSzPts val="2000"/>
              <a:buNone/>
            </a:pPr>
            <a:endParaRPr b="1" dirty="0"/>
          </a:p>
        </p:txBody>
      </p:sp>
      <p:cxnSp>
        <p:nvCxnSpPr>
          <p:cNvPr id="341" name="Google Shape;341;p34"/>
          <p:cNvCxnSpPr/>
          <p:nvPr/>
        </p:nvCxnSpPr>
        <p:spPr>
          <a:xfrm>
            <a:off x="2961141" y="1344303"/>
            <a:ext cx="6422100" cy="0"/>
          </a:xfrm>
          <a:prstGeom prst="straightConnector1">
            <a:avLst/>
          </a:prstGeom>
          <a:noFill/>
          <a:ln w="50800" cap="flat" cmpd="sng">
            <a:solidFill>
              <a:schemeClr val="accent4"/>
            </a:solidFill>
            <a:prstDash val="solid"/>
            <a:miter lim="800000"/>
            <a:headEnd type="none" w="sm" len="sm"/>
            <a:tailEnd type="none" w="sm" len="sm"/>
          </a:ln>
        </p:spPr>
      </p:cxnSp>
      <p:pic>
        <p:nvPicPr>
          <p:cNvPr id="342" name="Google Shape;342;p34" descr="A picture containing text&#10;&#10;Description automatically generated"/>
          <p:cNvPicPr preferRelativeResize="0"/>
          <p:nvPr/>
        </p:nvPicPr>
        <p:blipFill rotWithShape="1">
          <a:blip r:embed="rId4">
            <a:alphaModFix/>
          </a:blip>
          <a:srcRect/>
          <a:stretch/>
        </p:blipFill>
        <p:spPr>
          <a:xfrm>
            <a:off x="9049275" y="6122474"/>
            <a:ext cx="2344773" cy="50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6"/>
          <p:cNvPicPr preferRelativeResize="0">
            <a:picLocks noGrp="1"/>
          </p:cNvPicPr>
          <p:nvPr>
            <p:ph type="pic" idx="2"/>
          </p:nvPr>
        </p:nvPicPr>
        <p:blipFill rotWithShape="1">
          <a:blip r:embed="rId3">
            <a:alphaModFix/>
          </a:blip>
          <a:srcRect t="7813" b="7813"/>
          <a:stretch/>
        </p:blipFill>
        <p:spPr>
          <a:xfrm>
            <a:off x="-5" y="0"/>
            <a:ext cx="12192000" cy="6858000"/>
          </a:xfrm>
          <a:prstGeom prst="rect">
            <a:avLst/>
          </a:prstGeom>
          <a:noFill/>
          <a:ln>
            <a:noFill/>
          </a:ln>
        </p:spPr>
      </p:pic>
      <p:sp>
        <p:nvSpPr>
          <p:cNvPr id="361" name="Google Shape;361;p36"/>
          <p:cNvSpPr/>
          <p:nvPr/>
        </p:nvSpPr>
        <p:spPr>
          <a:xfrm>
            <a:off x="0" y="0"/>
            <a:ext cx="12206100" cy="6858000"/>
          </a:xfrm>
          <a:prstGeom prst="rect">
            <a:avLst/>
          </a:prstGeom>
          <a:solidFill>
            <a:srgbClr val="3C2260">
              <a:alpha val="537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36"/>
          <p:cNvSpPr txBox="1">
            <a:spLocks noGrp="1"/>
          </p:cNvSpPr>
          <p:nvPr>
            <p:ph type="title"/>
          </p:nvPr>
        </p:nvSpPr>
        <p:spPr>
          <a:xfrm>
            <a:off x="3408444" y="872046"/>
            <a:ext cx="5389200" cy="69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400"/>
              <a:buFont typeface="Open Sans ExtraBold"/>
              <a:buNone/>
            </a:pPr>
            <a:r>
              <a:rPr lang="en-US" sz="4600" dirty="0"/>
              <a:t>Contact Us</a:t>
            </a:r>
            <a:endParaRPr sz="4600" dirty="0"/>
          </a:p>
        </p:txBody>
      </p:sp>
      <p:sp>
        <p:nvSpPr>
          <p:cNvPr id="363" name="Google Shape;363;p36"/>
          <p:cNvSpPr txBox="1">
            <a:spLocks noGrp="1"/>
          </p:cNvSpPr>
          <p:nvPr>
            <p:ph type="body" idx="1"/>
          </p:nvPr>
        </p:nvSpPr>
        <p:spPr>
          <a:xfrm>
            <a:off x="2573175" y="2034100"/>
            <a:ext cx="7045500" cy="365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000"/>
              <a:buNone/>
            </a:pPr>
            <a:r>
              <a:rPr lang="en-US" sz="3300" dirty="0">
                <a:solidFill>
                  <a:srgbClr val="FFFFFF"/>
                </a:solidFill>
              </a:rPr>
              <a:t>oea@callutheran.edu </a:t>
            </a:r>
            <a:endParaRPr sz="3300" dirty="0">
              <a:solidFill>
                <a:srgbClr val="FFFFFF"/>
              </a:solidFill>
            </a:endParaRPr>
          </a:p>
          <a:p>
            <a:pPr marL="0" lvl="0" indent="0" algn="ctr" rtl="0">
              <a:lnSpc>
                <a:spcPct val="90000"/>
              </a:lnSpc>
              <a:spcBef>
                <a:spcPts val="1000"/>
              </a:spcBef>
              <a:spcAft>
                <a:spcPts val="0"/>
              </a:spcAft>
              <a:buClr>
                <a:schemeClr val="lt1"/>
              </a:buClr>
              <a:buSzPts val="2000"/>
              <a:buNone/>
            </a:pPr>
            <a:r>
              <a:rPr lang="en-US" sz="3000" dirty="0"/>
              <a:t>briancollins@callutheran.edu</a:t>
            </a:r>
            <a:endParaRPr sz="3000" dirty="0"/>
          </a:p>
          <a:p>
            <a:pPr marL="0" lvl="0" indent="0" algn="ctr" rtl="0">
              <a:lnSpc>
                <a:spcPct val="90000"/>
              </a:lnSpc>
              <a:spcBef>
                <a:spcPts val="1000"/>
              </a:spcBef>
              <a:spcAft>
                <a:spcPts val="0"/>
              </a:spcAft>
              <a:buClr>
                <a:schemeClr val="lt1"/>
              </a:buClr>
              <a:buSzPts val="2000"/>
              <a:buNone/>
            </a:pPr>
            <a:endParaRPr sz="3000" dirty="0"/>
          </a:p>
          <a:p>
            <a:pPr marL="0" lvl="0" indent="0" algn="ctr" rtl="0">
              <a:lnSpc>
                <a:spcPct val="90000"/>
              </a:lnSpc>
              <a:spcBef>
                <a:spcPts val="1000"/>
              </a:spcBef>
              <a:spcAft>
                <a:spcPts val="0"/>
              </a:spcAft>
              <a:buClr>
                <a:schemeClr val="lt1"/>
              </a:buClr>
              <a:buSzPts val="2000"/>
              <a:buNone/>
            </a:pPr>
            <a:r>
              <a:rPr lang="en-US" sz="3000" dirty="0"/>
              <a:t>805.493.3751</a:t>
            </a:r>
            <a:endParaRPr sz="3000" dirty="0"/>
          </a:p>
          <a:p>
            <a:pPr marL="0" lvl="0" indent="0" algn="ctr" rtl="0">
              <a:lnSpc>
                <a:spcPct val="90000"/>
              </a:lnSpc>
              <a:spcBef>
                <a:spcPts val="1000"/>
              </a:spcBef>
              <a:spcAft>
                <a:spcPts val="0"/>
              </a:spcAft>
              <a:buClr>
                <a:schemeClr val="lt1"/>
              </a:buClr>
              <a:buSzPts val="2000"/>
              <a:buNone/>
            </a:pPr>
            <a:endParaRPr sz="3000" dirty="0"/>
          </a:p>
          <a:p>
            <a:pPr marL="0" lvl="0" indent="0" algn="ctr" rtl="0">
              <a:lnSpc>
                <a:spcPct val="90000"/>
              </a:lnSpc>
              <a:spcBef>
                <a:spcPts val="1000"/>
              </a:spcBef>
              <a:spcAft>
                <a:spcPts val="0"/>
              </a:spcAft>
              <a:buClr>
                <a:schemeClr val="lt1"/>
              </a:buClr>
              <a:buSzPts val="2000"/>
              <a:buNone/>
            </a:pPr>
            <a:r>
              <a:rPr lang="en-US" sz="3000" dirty="0"/>
              <a:t>@</a:t>
            </a:r>
            <a:r>
              <a:rPr lang="en-US" sz="3000" dirty="0" err="1"/>
              <a:t>cluabroad</a:t>
            </a:r>
            <a:endParaRPr sz="3000" dirty="0"/>
          </a:p>
        </p:txBody>
      </p:sp>
      <p:cxnSp>
        <p:nvCxnSpPr>
          <p:cNvPr id="364" name="Google Shape;364;p36"/>
          <p:cNvCxnSpPr/>
          <p:nvPr/>
        </p:nvCxnSpPr>
        <p:spPr>
          <a:xfrm>
            <a:off x="2885016" y="5483678"/>
            <a:ext cx="6422100" cy="0"/>
          </a:xfrm>
          <a:prstGeom prst="straightConnector1">
            <a:avLst/>
          </a:prstGeom>
          <a:noFill/>
          <a:ln w="50800" cap="flat" cmpd="sng">
            <a:solidFill>
              <a:schemeClr val="accent4"/>
            </a:solidFill>
            <a:prstDash val="solid"/>
            <a:miter lim="800000"/>
            <a:headEnd type="none" w="sm" len="sm"/>
            <a:tailEnd type="none" w="sm" len="sm"/>
          </a:ln>
        </p:spPr>
      </p:cxnSp>
      <p:pic>
        <p:nvPicPr>
          <p:cNvPr id="365" name="Google Shape;365;p36" descr="A picture containing text&#10;&#10;Description automatically generated"/>
          <p:cNvPicPr preferRelativeResize="0"/>
          <p:nvPr/>
        </p:nvPicPr>
        <p:blipFill rotWithShape="1">
          <a:blip r:embed="rId4">
            <a:alphaModFix/>
          </a:blip>
          <a:srcRect/>
          <a:stretch/>
        </p:blipFill>
        <p:spPr>
          <a:xfrm>
            <a:off x="9049275" y="6122474"/>
            <a:ext cx="2344773" cy="50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5"/>
          <p:cNvPicPr preferRelativeResize="0">
            <a:picLocks noGrp="1"/>
          </p:cNvPicPr>
          <p:nvPr>
            <p:ph type="pic" idx="3"/>
          </p:nvPr>
        </p:nvPicPr>
        <p:blipFill rotWithShape="1">
          <a:blip r:embed="rId3">
            <a:alphaModFix/>
          </a:blip>
          <a:srcRect l="12736" r="12736"/>
          <a:stretch/>
        </p:blipFill>
        <p:spPr>
          <a:xfrm>
            <a:off x="577850" y="0"/>
            <a:ext cx="4089300" cy="6858000"/>
          </a:xfrm>
          <a:prstGeom prst="rect">
            <a:avLst/>
          </a:prstGeom>
          <a:noFill/>
          <a:ln>
            <a:noFill/>
          </a:ln>
        </p:spPr>
      </p:pic>
      <p:sp>
        <p:nvSpPr>
          <p:cNvPr id="233" name="Google Shape;233;p25"/>
          <p:cNvSpPr txBox="1">
            <a:spLocks noGrp="1"/>
          </p:cNvSpPr>
          <p:nvPr>
            <p:ph type="title"/>
          </p:nvPr>
        </p:nvSpPr>
        <p:spPr>
          <a:xfrm>
            <a:off x="5245100" y="-128575"/>
            <a:ext cx="668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2360"/>
              </a:buClr>
              <a:buSzPts val="4400"/>
              <a:buFont typeface="Open Sans ExtraBold"/>
              <a:buNone/>
            </a:pPr>
            <a:r>
              <a:rPr lang="en-US" b="0" dirty="0"/>
              <a:t>Program Structure</a:t>
            </a:r>
            <a:endParaRPr dirty="0"/>
          </a:p>
        </p:txBody>
      </p:sp>
      <p:sp>
        <p:nvSpPr>
          <p:cNvPr id="234" name="Google Shape;234;p25"/>
          <p:cNvSpPr txBox="1">
            <a:spLocks noGrp="1"/>
          </p:cNvSpPr>
          <p:nvPr>
            <p:ph type="body" idx="1"/>
          </p:nvPr>
        </p:nvSpPr>
        <p:spPr>
          <a:xfrm>
            <a:off x="5245100" y="2422025"/>
            <a:ext cx="6427800" cy="36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900" dirty="0"/>
              <a:t>First half in Oxford with two tutorials provided by Oxford University Faculty, referred to as “dons” (three units each for six total). </a:t>
            </a:r>
            <a:endParaRPr sz="1900" dirty="0"/>
          </a:p>
          <a:p>
            <a:pPr marL="0" lvl="0" indent="0" algn="l" rtl="0">
              <a:lnSpc>
                <a:spcPct val="90000"/>
              </a:lnSpc>
              <a:spcBef>
                <a:spcPts val="0"/>
              </a:spcBef>
              <a:spcAft>
                <a:spcPts val="0"/>
              </a:spcAft>
              <a:buClr>
                <a:schemeClr val="dk1"/>
              </a:buClr>
              <a:buSzPts val="1600"/>
              <a:buNone/>
            </a:pPr>
            <a:endParaRPr sz="1900" b="1" dirty="0"/>
          </a:p>
          <a:p>
            <a:pPr marL="0" lvl="0" indent="0" algn="l" rtl="0">
              <a:lnSpc>
                <a:spcPct val="90000"/>
              </a:lnSpc>
              <a:spcBef>
                <a:spcPts val="0"/>
              </a:spcBef>
              <a:spcAft>
                <a:spcPts val="0"/>
              </a:spcAft>
              <a:buClr>
                <a:schemeClr val="dk1"/>
              </a:buClr>
              <a:buSzPts val="1600"/>
              <a:buNone/>
            </a:pPr>
            <a:endParaRPr sz="1900" b="1" dirty="0"/>
          </a:p>
          <a:p>
            <a:pPr marL="0" lvl="0" indent="0" algn="l" rtl="0">
              <a:lnSpc>
                <a:spcPct val="90000"/>
              </a:lnSpc>
              <a:spcBef>
                <a:spcPts val="0"/>
              </a:spcBef>
              <a:spcAft>
                <a:spcPts val="0"/>
              </a:spcAft>
              <a:buClr>
                <a:schemeClr val="dk1"/>
              </a:buClr>
              <a:buSzPts val="1600"/>
              <a:buNone/>
            </a:pPr>
            <a:endParaRPr sz="1900" b="1" dirty="0"/>
          </a:p>
          <a:p>
            <a:pPr marL="0" lvl="0" indent="0" algn="l" rtl="0">
              <a:lnSpc>
                <a:spcPct val="90000"/>
              </a:lnSpc>
              <a:spcBef>
                <a:spcPts val="0"/>
              </a:spcBef>
              <a:spcAft>
                <a:spcPts val="0"/>
              </a:spcAft>
              <a:buClr>
                <a:schemeClr val="dk1"/>
              </a:buClr>
              <a:buSzPts val="1600"/>
              <a:buNone/>
            </a:pPr>
            <a:r>
              <a:rPr lang="en-US" sz="1900" dirty="0">
                <a:solidFill>
                  <a:srgbClr val="FFFFFF"/>
                </a:solidFill>
              </a:rPr>
              <a:t>Second half in the bustling city of London, taking: </a:t>
            </a:r>
            <a:endParaRPr sz="1900" dirty="0">
              <a:solidFill>
                <a:srgbClr val="FFFFFF"/>
              </a:solidFill>
            </a:endParaRPr>
          </a:p>
          <a:p>
            <a:pPr marL="457200" lvl="0" indent="-349250" algn="l" rtl="0">
              <a:lnSpc>
                <a:spcPct val="90000"/>
              </a:lnSpc>
              <a:spcBef>
                <a:spcPts val="0"/>
              </a:spcBef>
              <a:spcAft>
                <a:spcPts val="0"/>
              </a:spcAft>
              <a:buClr>
                <a:srgbClr val="FFFFFF"/>
              </a:buClr>
              <a:buSzPts val="1900"/>
              <a:buChar char="●"/>
            </a:pPr>
            <a:r>
              <a:rPr lang="en-US" sz="1900" dirty="0">
                <a:solidFill>
                  <a:srgbClr val="FFFFFF"/>
                </a:solidFill>
              </a:rPr>
              <a:t>Two CIEE courses (in-person or virtual); </a:t>
            </a:r>
            <a:r>
              <a:rPr lang="en-US" sz="1900" b="1" i="1" dirty="0">
                <a:solidFill>
                  <a:srgbClr val="FFFFFF"/>
                </a:solidFill>
              </a:rPr>
              <a:t>or</a:t>
            </a:r>
            <a:r>
              <a:rPr lang="en-US" sz="1900" dirty="0">
                <a:solidFill>
                  <a:srgbClr val="FFFFFF"/>
                </a:solidFill>
              </a:rPr>
              <a:t> </a:t>
            </a:r>
            <a:endParaRPr sz="1900" dirty="0">
              <a:solidFill>
                <a:srgbClr val="FFFFFF"/>
              </a:solidFill>
            </a:endParaRPr>
          </a:p>
          <a:p>
            <a:pPr marL="457200" lvl="0" indent="-349250" algn="l" rtl="0">
              <a:lnSpc>
                <a:spcPct val="90000"/>
              </a:lnSpc>
              <a:spcBef>
                <a:spcPts val="0"/>
              </a:spcBef>
              <a:spcAft>
                <a:spcPts val="0"/>
              </a:spcAft>
              <a:buClr>
                <a:srgbClr val="FFFFFF"/>
              </a:buClr>
              <a:buSzPts val="1900"/>
              <a:buChar char="●"/>
            </a:pPr>
            <a:r>
              <a:rPr lang="en-US" sz="1900" dirty="0">
                <a:solidFill>
                  <a:srgbClr val="FFFFFF"/>
                </a:solidFill>
              </a:rPr>
              <a:t>One CIEE course (in-person or virtual) and an internship.</a:t>
            </a:r>
            <a:endParaRPr sz="1900" dirty="0">
              <a:solidFill>
                <a:srgbClr val="FFFFFF"/>
              </a:solidFill>
            </a:endParaRPr>
          </a:p>
          <a:p>
            <a:pPr marL="914400" lvl="1" indent="-349250" algn="l" rtl="0">
              <a:lnSpc>
                <a:spcPct val="90000"/>
              </a:lnSpc>
              <a:spcBef>
                <a:spcPts val="0"/>
              </a:spcBef>
              <a:spcAft>
                <a:spcPts val="0"/>
              </a:spcAft>
              <a:buClr>
                <a:srgbClr val="FFFFFF"/>
              </a:buClr>
              <a:buSzPts val="1900"/>
              <a:buChar char="○"/>
            </a:pPr>
            <a:r>
              <a:rPr lang="en-US" sz="1600" dirty="0">
                <a:solidFill>
                  <a:srgbClr val="FFFFFF"/>
                </a:solidFill>
                <a:latin typeface="Montserrat" panose="020B0604020202020204" charset="0"/>
              </a:rPr>
              <a:t>(CIEE courses/internships are three units each)</a:t>
            </a:r>
            <a:endParaRPr sz="1600" dirty="0">
              <a:solidFill>
                <a:srgbClr val="FFFFFF"/>
              </a:solidFill>
              <a:latin typeface="Montserrat" panose="020B0604020202020204" charset="0"/>
            </a:endParaRPr>
          </a:p>
          <a:p>
            <a:pPr marL="0" lvl="0" indent="0" algn="l" rtl="0">
              <a:lnSpc>
                <a:spcPct val="90000"/>
              </a:lnSpc>
              <a:spcBef>
                <a:spcPts val="0"/>
              </a:spcBef>
              <a:spcAft>
                <a:spcPts val="0"/>
              </a:spcAft>
              <a:buNone/>
            </a:pPr>
            <a:endParaRPr sz="1900" dirty="0">
              <a:solidFill>
                <a:srgbClr val="FFFFFF"/>
              </a:solidFill>
            </a:endParaRPr>
          </a:p>
          <a:p>
            <a:pPr marL="0" lvl="0" indent="0" algn="l" rtl="0">
              <a:lnSpc>
                <a:spcPct val="90000"/>
              </a:lnSpc>
              <a:spcBef>
                <a:spcPts val="0"/>
              </a:spcBef>
              <a:spcAft>
                <a:spcPts val="0"/>
              </a:spcAft>
              <a:buNone/>
            </a:pPr>
            <a:r>
              <a:rPr lang="en-US" sz="1900" b="1" dirty="0">
                <a:solidFill>
                  <a:schemeClr val="accent4"/>
                </a:solidFill>
              </a:rPr>
              <a:t>Total of sixteen Cal Lutheran Credits</a:t>
            </a:r>
            <a:endParaRPr sz="1900" b="1" dirty="0">
              <a:solidFill>
                <a:schemeClr val="accent4"/>
              </a:solidFill>
            </a:endParaRPr>
          </a:p>
        </p:txBody>
      </p:sp>
      <p:sp>
        <p:nvSpPr>
          <p:cNvPr id="235" name="Google Shape;235;p25"/>
          <p:cNvSpPr/>
          <p:nvPr/>
        </p:nvSpPr>
        <p:spPr>
          <a:xfrm>
            <a:off x="363147" y="328009"/>
            <a:ext cx="4518806" cy="6170762"/>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25" descr="A close up of a sign&#10;&#10;Description automatically generated"/>
          <p:cNvPicPr preferRelativeResize="0"/>
          <p:nvPr/>
        </p:nvPicPr>
        <p:blipFill rotWithShape="1">
          <a:blip r:embed="rId4">
            <a:alphaModFix/>
          </a:blip>
          <a:srcRect/>
          <a:stretch/>
        </p:blipFill>
        <p:spPr>
          <a:xfrm>
            <a:off x="9564050" y="6228050"/>
            <a:ext cx="2363749" cy="506125"/>
          </a:xfrm>
          <a:prstGeom prst="rect">
            <a:avLst/>
          </a:prstGeom>
          <a:noFill/>
          <a:ln>
            <a:noFill/>
          </a:ln>
        </p:spPr>
      </p:pic>
      <p:sp>
        <p:nvSpPr>
          <p:cNvPr id="237" name="Google Shape;237;p25"/>
          <p:cNvSpPr txBox="1"/>
          <p:nvPr/>
        </p:nvSpPr>
        <p:spPr>
          <a:xfrm>
            <a:off x="5245100" y="1126175"/>
            <a:ext cx="6214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latin typeface="Montserrat"/>
                <a:ea typeface="Montserrat"/>
                <a:cs typeface="Montserrat"/>
                <a:sym typeface="Montserrat"/>
              </a:rPr>
              <a:t>Program led by a selected faculty member from Cal Lutheran faculty who will direct a hybrid, semester-long course (four units).</a:t>
            </a:r>
            <a:endParaRPr sz="1900"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6"/>
          <p:cNvSpPr txBox="1">
            <a:spLocks noGrp="1"/>
          </p:cNvSpPr>
          <p:nvPr>
            <p:ph type="title"/>
          </p:nvPr>
        </p:nvSpPr>
        <p:spPr>
          <a:xfrm>
            <a:off x="2211675" y="217725"/>
            <a:ext cx="7786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B235F"/>
              </a:buClr>
              <a:buSzPts val="4400"/>
              <a:buFont typeface="Open Sans ExtraBold"/>
              <a:buNone/>
            </a:pPr>
            <a:r>
              <a:rPr lang="en-US" dirty="0"/>
              <a:t>Fall 2025 Faculty Leader</a:t>
            </a:r>
            <a:endParaRPr dirty="0"/>
          </a:p>
        </p:txBody>
      </p:sp>
      <p:sp>
        <p:nvSpPr>
          <p:cNvPr id="244" name="Google Shape;244;p26"/>
          <p:cNvSpPr txBox="1">
            <a:spLocks noGrp="1"/>
          </p:cNvSpPr>
          <p:nvPr>
            <p:ph type="body" idx="1"/>
          </p:nvPr>
        </p:nvSpPr>
        <p:spPr>
          <a:xfrm>
            <a:off x="885655" y="5082400"/>
            <a:ext cx="3540000" cy="398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C2260"/>
              </a:buClr>
              <a:buSzPts val="2200"/>
              <a:buNone/>
            </a:pPr>
            <a:r>
              <a:rPr lang="en-US" b="1" dirty="0"/>
              <a:t>Brian J. Collins, Ph.D.</a:t>
            </a:r>
            <a:endParaRPr b="1" dirty="0"/>
          </a:p>
        </p:txBody>
      </p:sp>
      <p:sp>
        <p:nvSpPr>
          <p:cNvPr id="245" name="Google Shape;245;p26"/>
          <p:cNvSpPr txBox="1">
            <a:spLocks noGrp="1"/>
          </p:cNvSpPr>
          <p:nvPr>
            <p:ph type="body" idx="5"/>
          </p:nvPr>
        </p:nvSpPr>
        <p:spPr>
          <a:xfrm>
            <a:off x="607071" y="5466975"/>
            <a:ext cx="4097167" cy="89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dirty="0"/>
              <a:t>Associate Professor, Philosophy</a:t>
            </a:r>
          </a:p>
          <a:p>
            <a:pPr marL="0" lvl="0" indent="0" algn="ctr" rtl="0">
              <a:lnSpc>
                <a:spcPct val="90000"/>
              </a:lnSpc>
              <a:spcBef>
                <a:spcPts val="0"/>
              </a:spcBef>
              <a:spcAft>
                <a:spcPts val="0"/>
              </a:spcAft>
              <a:buClr>
                <a:schemeClr val="dk1"/>
              </a:buClr>
              <a:buSzPts val="1800"/>
              <a:buNone/>
            </a:pPr>
            <a:r>
              <a:rPr lang="en-US" dirty="0"/>
              <a:t>he/him/his</a:t>
            </a:r>
            <a:endParaRPr dirty="0"/>
          </a:p>
        </p:txBody>
      </p:sp>
      <p:sp>
        <p:nvSpPr>
          <p:cNvPr id="246" name="Google Shape;246;p26"/>
          <p:cNvSpPr txBox="1">
            <a:spLocks noGrp="1"/>
          </p:cNvSpPr>
          <p:nvPr>
            <p:ph type="body" idx="5"/>
          </p:nvPr>
        </p:nvSpPr>
        <p:spPr>
          <a:xfrm>
            <a:off x="4419550" y="2763600"/>
            <a:ext cx="3540000" cy="1483200"/>
          </a:xfrm>
          <a:prstGeom prst="rect">
            <a:avLst/>
          </a:prstGeom>
          <a:noFill/>
          <a:ln>
            <a:noFill/>
          </a:ln>
        </p:spPr>
        <p:txBody>
          <a:bodyPr spcFirstLastPara="1" wrap="square" lIns="91425" tIns="45700" rIns="91425" bIns="45700" anchor="t" anchorCtr="0">
            <a:noAutofit/>
          </a:bodyPr>
          <a:lstStyle/>
          <a:p>
            <a:pPr lvl="0" indent="-323850" algn="l">
              <a:spcBef>
                <a:spcPts val="0"/>
              </a:spcBef>
              <a:buClr>
                <a:srgbClr val="FFFFFF"/>
              </a:buClr>
              <a:buSzPts val="1500"/>
              <a:buChar char="●"/>
            </a:pPr>
            <a:r>
              <a:rPr lang="en-US" sz="1500" dirty="0">
                <a:solidFill>
                  <a:srgbClr val="FFFFFF"/>
                </a:solidFill>
              </a:rPr>
              <a:t>Academic scholarship in ethics and Political Philosophy with an emphasis on ‘political obligation’ and the intersection of ethical and political philosophical theories</a:t>
            </a:r>
            <a:endParaRPr sz="1500" dirty="0">
              <a:solidFill>
                <a:srgbClr val="FFFFFF"/>
              </a:solidFill>
            </a:endParaRPr>
          </a:p>
        </p:txBody>
      </p:sp>
      <p:pic>
        <p:nvPicPr>
          <p:cNvPr id="248" name="Google Shape;248;p26" descr="A close up of a sign&#10;&#10;Description automatically generated"/>
          <p:cNvPicPr preferRelativeResize="0"/>
          <p:nvPr/>
        </p:nvPicPr>
        <p:blipFill rotWithShape="1">
          <a:blip r:embed="rId3">
            <a:alphaModFix/>
          </a:blip>
          <a:srcRect/>
          <a:stretch/>
        </p:blipFill>
        <p:spPr>
          <a:xfrm>
            <a:off x="8974929" y="5923257"/>
            <a:ext cx="2952868" cy="632261"/>
          </a:xfrm>
          <a:prstGeom prst="rect">
            <a:avLst/>
          </a:prstGeom>
          <a:noFill/>
          <a:ln>
            <a:noFill/>
          </a:ln>
        </p:spPr>
      </p:pic>
      <p:sp>
        <p:nvSpPr>
          <p:cNvPr id="249" name="Google Shape;249;p26"/>
          <p:cNvSpPr txBox="1">
            <a:spLocks noGrp="1"/>
          </p:cNvSpPr>
          <p:nvPr>
            <p:ph type="body" idx="5"/>
          </p:nvPr>
        </p:nvSpPr>
        <p:spPr>
          <a:xfrm>
            <a:off x="8208146" y="2763600"/>
            <a:ext cx="2734200" cy="1483200"/>
          </a:xfrm>
          <a:prstGeom prst="rect">
            <a:avLst/>
          </a:prstGeom>
          <a:noFill/>
          <a:ln>
            <a:noFill/>
          </a:ln>
        </p:spPr>
        <p:txBody>
          <a:bodyPr spcFirstLastPara="1" wrap="square" lIns="91425" tIns="45700" rIns="91425" bIns="45700" anchor="t" anchorCtr="0">
            <a:noAutofit/>
          </a:bodyPr>
          <a:lstStyle/>
          <a:p>
            <a:pPr marL="457200" lvl="0" indent="-323850" algn="l" rtl="0">
              <a:lnSpc>
                <a:spcPct val="90000"/>
              </a:lnSpc>
              <a:spcBef>
                <a:spcPts val="0"/>
              </a:spcBef>
              <a:spcAft>
                <a:spcPts val="0"/>
              </a:spcAft>
              <a:buClr>
                <a:srgbClr val="FFFFFF"/>
              </a:buClr>
              <a:buSzPts val="1500"/>
              <a:buChar char="●"/>
            </a:pPr>
            <a:r>
              <a:rPr lang="en-US" sz="1500" dirty="0">
                <a:solidFill>
                  <a:srgbClr val="FFFFFF"/>
                </a:solidFill>
              </a:rPr>
              <a:t>Previously led Ancient Philosophy in Greece faculty-led program in Spring 2023</a:t>
            </a:r>
            <a:endParaRPr sz="1500" dirty="0">
              <a:solidFill>
                <a:srgbClr val="FFFFFF"/>
              </a:solidFill>
            </a:endParaRPr>
          </a:p>
        </p:txBody>
      </p:sp>
      <p:pic>
        <p:nvPicPr>
          <p:cNvPr id="6" name="Picture 5">
            <a:extLst>
              <a:ext uri="{FF2B5EF4-FFF2-40B4-BE49-F238E27FC236}">
                <a16:creationId xmlns:a16="http://schemas.microsoft.com/office/drawing/2014/main" id="{93DE8B75-7942-4F44-B0F3-CDF06208EA9A}"/>
              </a:ext>
            </a:extLst>
          </p:cNvPr>
          <p:cNvPicPr>
            <a:picLocks noChangeAspect="1"/>
          </p:cNvPicPr>
          <p:nvPr/>
        </p:nvPicPr>
        <p:blipFill>
          <a:blip r:embed="rId4"/>
          <a:stretch>
            <a:fillRect/>
          </a:stretch>
        </p:blipFill>
        <p:spPr>
          <a:xfrm>
            <a:off x="1437796" y="1728898"/>
            <a:ext cx="2427480" cy="30598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4495800" y="270532"/>
            <a:ext cx="3200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6" name="Google Shape;256;p27"/>
          <p:cNvSpPr>
            <a:spLocks noGrp="1"/>
          </p:cNvSpPr>
          <p:nvPr>
            <p:ph type="pic" idx="2"/>
          </p:nvPr>
        </p:nvSpPr>
        <p:spPr>
          <a:xfrm>
            <a:off x="8610600" y="2146958"/>
            <a:ext cx="2244000" cy="2800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57" name="Google Shape;257;p27"/>
          <p:cNvSpPr>
            <a:spLocks noGrp="1"/>
          </p:cNvSpPr>
          <p:nvPr>
            <p:ph type="pic" idx="3"/>
          </p:nvPr>
        </p:nvSpPr>
        <p:spPr>
          <a:xfrm>
            <a:off x="4973983" y="2146958"/>
            <a:ext cx="2244000" cy="2800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58" name="Google Shape;258;p27"/>
          <p:cNvSpPr>
            <a:spLocks noGrp="1"/>
          </p:cNvSpPr>
          <p:nvPr>
            <p:ph type="pic" idx="4"/>
          </p:nvPr>
        </p:nvSpPr>
        <p:spPr>
          <a:xfrm>
            <a:off x="1337366" y="2146958"/>
            <a:ext cx="2244000" cy="2800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59" name="Google Shape;259;p27"/>
          <p:cNvSpPr txBox="1">
            <a:spLocks noGrp="1"/>
          </p:cNvSpPr>
          <p:nvPr>
            <p:ph type="body" idx="1"/>
          </p:nvPr>
        </p:nvSpPr>
        <p:spPr>
          <a:xfrm>
            <a:off x="1346442" y="5068148"/>
            <a:ext cx="2244000" cy="39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sp>
        <p:nvSpPr>
          <p:cNvPr id="260" name="Google Shape;260;p27"/>
          <p:cNvSpPr txBox="1">
            <a:spLocks noGrp="1"/>
          </p:cNvSpPr>
          <p:nvPr>
            <p:ph type="body" idx="5"/>
          </p:nvPr>
        </p:nvSpPr>
        <p:spPr>
          <a:xfrm>
            <a:off x="1337366" y="5528029"/>
            <a:ext cx="2244000" cy="51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sp>
        <p:nvSpPr>
          <p:cNvPr id="261" name="Google Shape;261;p27"/>
          <p:cNvSpPr txBox="1">
            <a:spLocks noGrp="1"/>
          </p:cNvSpPr>
          <p:nvPr>
            <p:ph type="body" idx="6"/>
          </p:nvPr>
        </p:nvSpPr>
        <p:spPr>
          <a:xfrm>
            <a:off x="4983059" y="5068148"/>
            <a:ext cx="2244000" cy="39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sp>
        <p:nvSpPr>
          <p:cNvPr id="262" name="Google Shape;262;p27"/>
          <p:cNvSpPr txBox="1">
            <a:spLocks noGrp="1"/>
          </p:cNvSpPr>
          <p:nvPr>
            <p:ph type="body" idx="7"/>
          </p:nvPr>
        </p:nvSpPr>
        <p:spPr>
          <a:xfrm>
            <a:off x="4973983" y="5528029"/>
            <a:ext cx="2244000" cy="51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sp>
        <p:nvSpPr>
          <p:cNvPr id="263" name="Google Shape;263;p27"/>
          <p:cNvSpPr txBox="1">
            <a:spLocks noGrp="1"/>
          </p:cNvSpPr>
          <p:nvPr>
            <p:ph type="body" idx="8"/>
          </p:nvPr>
        </p:nvSpPr>
        <p:spPr>
          <a:xfrm>
            <a:off x="8609444" y="5068148"/>
            <a:ext cx="2244000" cy="39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sp>
        <p:nvSpPr>
          <p:cNvPr id="264" name="Google Shape;264;p27"/>
          <p:cNvSpPr txBox="1">
            <a:spLocks noGrp="1"/>
          </p:cNvSpPr>
          <p:nvPr>
            <p:ph type="body" idx="9"/>
          </p:nvPr>
        </p:nvSpPr>
        <p:spPr>
          <a:xfrm>
            <a:off x="8600368" y="5528029"/>
            <a:ext cx="2244000" cy="51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265" name="Google Shape;265;p27"/>
          <p:cNvPicPr preferRelativeResize="0"/>
          <p:nvPr/>
        </p:nvPicPr>
        <p:blipFill>
          <a:blip r:embed="rId3">
            <a:alphaModFix/>
          </a:blip>
          <a:stretch>
            <a:fillRect/>
          </a:stretch>
        </p:blipFill>
        <p:spPr>
          <a:xfrm>
            <a:off x="-414175" y="-232975"/>
            <a:ext cx="12606176" cy="709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8"/>
          <p:cNvPicPr preferRelativeResize="0">
            <a:picLocks noGrp="1"/>
          </p:cNvPicPr>
          <p:nvPr>
            <p:ph type="pic" idx="6"/>
          </p:nvPr>
        </p:nvPicPr>
        <p:blipFill rotWithShape="1">
          <a:blip r:embed="rId3">
            <a:alphaModFix/>
          </a:blip>
          <a:srcRect t="10536" b="10536"/>
          <a:stretch/>
        </p:blipFill>
        <p:spPr>
          <a:xfrm>
            <a:off x="6106606" y="3445625"/>
            <a:ext cx="6096000" cy="3429000"/>
          </a:xfrm>
          <a:prstGeom prst="rect">
            <a:avLst/>
          </a:prstGeom>
          <a:noFill/>
          <a:ln>
            <a:noFill/>
          </a:ln>
        </p:spPr>
      </p:pic>
      <p:pic>
        <p:nvPicPr>
          <p:cNvPr id="271" name="Google Shape;271;p28"/>
          <p:cNvPicPr preferRelativeResize="0">
            <a:picLocks noGrp="1"/>
          </p:cNvPicPr>
          <p:nvPr>
            <p:ph type="pic" idx="2"/>
          </p:nvPr>
        </p:nvPicPr>
        <p:blipFill rotWithShape="1">
          <a:blip r:embed="rId4">
            <a:alphaModFix/>
          </a:blip>
          <a:srcRect t="36138" b="4714"/>
          <a:stretch/>
        </p:blipFill>
        <p:spPr>
          <a:xfrm>
            <a:off x="0" y="10510"/>
            <a:ext cx="6096000" cy="3429000"/>
          </a:xfrm>
          <a:prstGeom prst="rect">
            <a:avLst/>
          </a:prstGeom>
          <a:noFill/>
          <a:ln>
            <a:noFill/>
          </a:ln>
        </p:spPr>
      </p:pic>
      <p:sp>
        <p:nvSpPr>
          <p:cNvPr id="272" name="Google Shape;272;p28"/>
          <p:cNvSpPr/>
          <p:nvPr/>
        </p:nvSpPr>
        <p:spPr>
          <a:xfrm flipH="1">
            <a:off x="4053300" y="-64625"/>
            <a:ext cx="2118900" cy="3504000"/>
          </a:xfrm>
          <a:prstGeom prst="rtTriangle">
            <a:avLst/>
          </a:prstGeom>
          <a:solidFill>
            <a:srgbClr val="3B23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8"/>
          <p:cNvSpPr txBox="1">
            <a:spLocks noGrp="1"/>
          </p:cNvSpPr>
          <p:nvPr>
            <p:ph type="body" idx="1"/>
          </p:nvPr>
        </p:nvSpPr>
        <p:spPr>
          <a:xfrm>
            <a:off x="5935800" y="815100"/>
            <a:ext cx="6027600" cy="217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600"/>
              <a:buNone/>
            </a:pPr>
            <a:r>
              <a:rPr lang="en-US" dirty="0"/>
              <a:t>Tutorials are one don to one-to-four students. </a:t>
            </a:r>
            <a:endParaRPr dirty="0"/>
          </a:p>
          <a:p>
            <a:pPr marL="0" lvl="0" indent="0" algn="l" rtl="0">
              <a:lnSpc>
                <a:spcPct val="100000"/>
              </a:lnSpc>
              <a:spcBef>
                <a:spcPts val="1000"/>
              </a:spcBef>
              <a:spcAft>
                <a:spcPts val="0"/>
              </a:spcAft>
              <a:buClr>
                <a:schemeClr val="lt1"/>
              </a:buClr>
              <a:buSzPts val="1600"/>
              <a:buNone/>
            </a:pPr>
            <a:r>
              <a:rPr lang="en-US" dirty="0"/>
              <a:t>Dons do not lecture: Students research independently and present papers for review.  For a two-hour weekly tutorial, you can expect to spend </a:t>
            </a:r>
            <a:r>
              <a:rPr lang="en-US" b="1" i="1" dirty="0"/>
              <a:t>twenty hours or more</a:t>
            </a:r>
            <a:r>
              <a:rPr lang="en-US" dirty="0"/>
              <a:t> in preparation!</a:t>
            </a:r>
            <a:endParaRPr dirty="0"/>
          </a:p>
          <a:p>
            <a:pPr marL="0" lvl="0" indent="0" algn="l" rtl="0">
              <a:lnSpc>
                <a:spcPct val="100000"/>
              </a:lnSpc>
              <a:spcBef>
                <a:spcPts val="1000"/>
              </a:spcBef>
              <a:spcAft>
                <a:spcPts val="0"/>
              </a:spcAft>
              <a:buClr>
                <a:schemeClr val="lt1"/>
              </a:buClr>
              <a:buSzPts val="1600"/>
              <a:buNone/>
            </a:pPr>
            <a:r>
              <a:rPr lang="en-US" dirty="0"/>
              <a:t>Preparation begins this spring, long before you arrive in Oxford.</a:t>
            </a:r>
            <a:endParaRPr dirty="0"/>
          </a:p>
        </p:txBody>
      </p:sp>
      <p:sp>
        <p:nvSpPr>
          <p:cNvPr id="274" name="Google Shape;274;p28"/>
          <p:cNvSpPr txBox="1">
            <a:spLocks noGrp="1"/>
          </p:cNvSpPr>
          <p:nvPr>
            <p:ph type="body" idx="3"/>
          </p:nvPr>
        </p:nvSpPr>
        <p:spPr>
          <a:xfrm>
            <a:off x="6544750" y="182428"/>
            <a:ext cx="5219700" cy="65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Oxford Tutorials</a:t>
            </a:r>
            <a:endParaRPr dirty="0"/>
          </a:p>
          <a:p>
            <a:pPr marL="0" lvl="0" indent="0" algn="l" rtl="0">
              <a:lnSpc>
                <a:spcPct val="90000"/>
              </a:lnSpc>
              <a:spcBef>
                <a:spcPts val="1000"/>
              </a:spcBef>
              <a:spcAft>
                <a:spcPts val="0"/>
              </a:spcAft>
              <a:buClr>
                <a:schemeClr val="lt1"/>
              </a:buClr>
              <a:buSzPts val="3600"/>
              <a:buNone/>
            </a:pPr>
            <a:endParaRPr dirty="0"/>
          </a:p>
        </p:txBody>
      </p:sp>
      <p:sp>
        <p:nvSpPr>
          <p:cNvPr id="275" name="Google Shape;275;p28"/>
          <p:cNvSpPr/>
          <p:nvPr/>
        </p:nvSpPr>
        <p:spPr>
          <a:xfrm rot="10800000" flipH="1">
            <a:off x="6096000" y="3439500"/>
            <a:ext cx="1886400" cy="3429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8"/>
          <p:cNvSpPr txBox="1">
            <a:spLocks noGrp="1"/>
          </p:cNvSpPr>
          <p:nvPr>
            <p:ph type="body" idx="1"/>
          </p:nvPr>
        </p:nvSpPr>
        <p:spPr>
          <a:xfrm>
            <a:off x="240172" y="3538350"/>
            <a:ext cx="6096000" cy="323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900" b="1" dirty="0">
                <a:solidFill>
                  <a:schemeClr val="dk1"/>
                </a:solidFill>
              </a:rPr>
              <a:t>Potential Tutorial Topics:</a:t>
            </a:r>
            <a:endParaRPr sz="19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International Law and Human Rights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Master Class on Shakespeare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International Social Injustice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Governing the Global Economy</a:t>
            </a: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Philosophical Topics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Landscape, Place, and Nature</a:t>
            </a: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Neuroscience</a:t>
            </a:r>
          </a:p>
          <a:p>
            <a:pPr marL="114300" lvl="0" indent="0" algn="l" rtl="0">
              <a:lnSpc>
                <a:spcPct val="115000"/>
              </a:lnSpc>
              <a:spcBef>
                <a:spcPts val="0"/>
              </a:spcBef>
              <a:spcAft>
                <a:spcPts val="0"/>
              </a:spcAft>
              <a:buClr>
                <a:schemeClr val="dk1"/>
              </a:buClr>
              <a:buSzPts val="1800"/>
            </a:pPr>
            <a:r>
              <a:rPr lang="en-US" sz="1800" dirty="0">
                <a:solidFill>
                  <a:schemeClr val="dk1"/>
                </a:solidFill>
              </a:rPr>
              <a:t>All tutorials satisfy the Upper-Division Honors Seminar requirement for Honors students.</a:t>
            </a:r>
            <a:endParaRPr sz="1800" dirty="0">
              <a:solidFill>
                <a:schemeClr val="dk1"/>
              </a:solidFill>
            </a:endParaRPr>
          </a:p>
        </p:txBody>
      </p:sp>
      <p:sp>
        <p:nvSpPr>
          <p:cNvPr id="277" name="Google Shape;277;p28"/>
          <p:cNvSpPr txBox="1"/>
          <p:nvPr/>
        </p:nvSpPr>
        <p:spPr>
          <a:xfrm>
            <a:off x="5935800" y="2879014"/>
            <a:ext cx="6539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accent4"/>
                </a:solidFill>
                <a:latin typeface="Montserrat"/>
                <a:ea typeface="Montserrat"/>
                <a:cs typeface="Montserrat"/>
                <a:sym typeface="Montserrat"/>
              </a:rPr>
              <a:t>Dates in Oxford: late August to late September</a:t>
            </a:r>
            <a:endParaRPr sz="1800" b="1" dirty="0">
              <a:solidFill>
                <a:schemeClr val="accent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9"/>
          <p:cNvSpPr/>
          <p:nvPr/>
        </p:nvSpPr>
        <p:spPr>
          <a:xfrm>
            <a:off x="370700" y="383560"/>
            <a:ext cx="5173500" cy="612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9"/>
          <p:cNvSpPr/>
          <p:nvPr/>
        </p:nvSpPr>
        <p:spPr>
          <a:xfrm>
            <a:off x="5535661" y="2734660"/>
            <a:ext cx="1083300" cy="37689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9"/>
          <p:cNvSpPr/>
          <p:nvPr/>
        </p:nvSpPr>
        <p:spPr>
          <a:xfrm rot="-801220">
            <a:off x="5721152" y="-483902"/>
            <a:ext cx="2531886" cy="78549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9"/>
          <p:cNvSpPr/>
          <p:nvPr/>
        </p:nvSpPr>
        <p:spPr>
          <a:xfrm>
            <a:off x="6096000" y="0"/>
            <a:ext cx="1126200" cy="43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29"/>
          <p:cNvSpPr/>
          <p:nvPr/>
        </p:nvSpPr>
        <p:spPr>
          <a:xfrm>
            <a:off x="5556600" y="-190100"/>
            <a:ext cx="657900" cy="621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29" descr="A close up of a sign&#10;&#10;Description automatically generated"/>
          <p:cNvPicPr preferRelativeResize="0"/>
          <p:nvPr/>
        </p:nvPicPr>
        <p:blipFill rotWithShape="1">
          <a:blip r:embed="rId3">
            <a:alphaModFix/>
          </a:blip>
          <a:srcRect/>
          <a:stretch/>
        </p:blipFill>
        <p:spPr>
          <a:xfrm>
            <a:off x="702350" y="5925775"/>
            <a:ext cx="2363749" cy="506125"/>
          </a:xfrm>
          <a:prstGeom prst="rect">
            <a:avLst/>
          </a:prstGeom>
          <a:noFill/>
          <a:ln>
            <a:noFill/>
          </a:ln>
        </p:spPr>
      </p:pic>
      <p:sp>
        <p:nvSpPr>
          <p:cNvPr id="290" name="Google Shape;290;p29"/>
          <p:cNvSpPr txBox="1">
            <a:spLocks noGrp="1"/>
          </p:cNvSpPr>
          <p:nvPr>
            <p:ph type="body" idx="1"/>
          </p:nvPr>
        </p:nvSpPr>
        <p:spPr>
          <a:xfrm>
            <a:off x="549950" y="625275"/>
            <a:ext cx="4770300" cy="140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3B235F"/>
              </a:buClr>
              <a:buSzPts val="4400"/>
              <a:buNone/>
            </a:pPr>
            <a:r>
              <a:rPr lang="en-US" sz="1700" dirty="0">
                <a:solidFill>
                  <a:srgbClr val="3B235F"/>
                </a:solidFill>
              </a:rPr>
              <a:t>Dr. Collins will lead a term-long course </a:t>
            </a:r>
            <a:br>
              <a:rPr lang="en-US" sz="1700" dirty="0">
                <a:solidFill>
                  <a:srgbClr val="3B235F"/>
                </a:solidFill>
              </a:rPr>
            </a:br>
            <a:r>
              <a:rPr lang="en-US" sz="1700" dirty="0">
                <a:solidFill>
                  <a:srgbClr val="3B235F"/>
                </a:solidFill>
              </a:rPr>
              <a:t>and will also be on-site to help navigate academics and life at Oxford.</a:t>
            </a:r>
            <a:endParaRPr sz="1700" dirty="0"/>
          </a:p>
        </p:txBody>
      </p:sp>
      <p:sp>
        <p:nvSpPr>
          <p:cNvPr id="291" name="Google Shape;291;p29"/>
          <p:cNvSpPr txBox="1">
            <a:spLocks noGrp="1"/>
          </p:cNvSpPr>
          <p:nvPr>
            <p:ph type="body" idx="3"/>
          </p:nvPr>
        </p:nvSpPr>
        <p:spPr>
          <a:xfrm>
            <a:off x="549950" y="1835225"/>
            <a:ext cx="5944500" cy="3993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dirty="0">
                <a:solidFill>
                  <a:schemeClr val="dk1"/>
                </a:solidFill>
              </a:rPr>
              <a:t>Oxford Course: British Empiricism</a:t>
            </a:r>
            <a:endParaRPr sz="1300" b="1" dirty="0">
              <a:solidFill>
                <a:schemeClr val="dk1"/>
              </a:solidFill>
            </a:endParaRPr>
          </a:p>
          <a:p>
            <a:pPr marL="0" lvl="0" indent="0">
              <a:lnSpc>
                <a:spcPct val="115000"/>
              </a:lnSpc>
              <a:spcBef>
                <a:spcPts val="0"/>
              </a:spcBef>
              <a:buClr>
                <a:schemeClr val="dk1"/>
              </a:buClr>
              <a:buSzPts val="1100"/>
            </a:pPr>
            <a:endParaRPr lang="en-US" sz="1300" dirty="0">
              <a:solidFill>
                <a:schemeClr val="dk1"/>
              </a:solidFill>
            </a:endParaRPr>
          </a:p>
          <a:p>
            <a:pPr marL="0" lvl="0" indent="0">
              <a:lnSpc>
                <a:spcPct val="115000"/>
              </a:lnSpc>
              <a:spcBef>
                <a:spcPts val="0"/>
              </a:spcBef>
              <a:buClr>
                <a:schemeClr val="dk1"/>
              </a:buClr>
              <a:buSzPts val="1100"/>
            </a:pPr>
            <a:r>
              <a:rPr lang="en-US" sz="1300" dirty="0">
                <a:solidFill>
                  <a:schemeClr val="dk1"/>
                </a:solidFill>
              </a:rPr>
              <a:t>This course explores “British Empiricism” and the corresponding Scientific Revolution. Empiricism was formally developed as a metaphysical and epistemological theory by British intellectuals in the 16th-19th centuries (Francis Bacon, John Locke, George Berkeley, David Hume, Mary Astell, Catharine Cockburn, Mary Shepherd, John Stuart Mill, etc.). This newly formalized way of investigating the world/universe through observation caused a serious crisis in modern thought as it called into question a number of traditional assumptions about the nature of the universe, the relationship between God and the world, and the possibility of human knowledge. It required one to rethink, in other words, one’s basic conception of things. Philosophers were at the frontline of this endeavor and in this course we will be exploring, engaging, and critically examining their work!</a:t>
            </a:r>
            <a:endParaRPr sz="1300" dirty="0">
              <a:solidFill>
                <a:schemeClr val="dk1"/>
              </a:solidFill>
            </a:endParaRPr>
          </a:p>
        </p:txBody>
      </p:sp>
      <p:pic>
        <p:nvPicPr>
          <p:cNvPr id="4" name="Picture 3">
            <a:extLst>
              <a:ext uri="{FF2B5EF4-FFF2-40B4-BE49-F238E27FC236}">
                <a16:creationId xmlns:a16="http://schemas.microsoft.com/office/drawing/2014/main" id="{5020C9AA-ECF6-46E0-92EE-424470AF6EE5}"/>
              </a:ext>
            </a:extLst>
          </p:cNvPr>
          <p:cNvPicPr>
            <a:picLocks noChangeAspect="1"/>
          </p:cNvPicPr>
          <p:nvPr/>
        </p:nvPicPr>
        <p:blipFill>
          <a:blip r:embed="rId4"/>
          <a:stretch>
            <a:fillRect/>
          </a:stretch>
        </p:blipFill>
        <p:spPr>
          <a:xfrm>
            <a:off x="7282467" y="386951"/>
            <a:ext cx="4359583" cy="61166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0"/>
          <p:cNvPicPr preferRelativeResize="0">
            <a:picLocks noGrp="1"/>
          </p:cNvPicPr>
          <p:nvPr>
            <p:ph type="pic" idx="2"/>
          </p:nvPr>
        </p:nvPicPr>
        <p:blipFill rotWithShape="1">
          <a:blip r:embed="rId3">
            <a:alphaModFix/>
          </a:blip>
          <a:srcRect t="45094" b="15458"/>
          <a:stretch/>
        </p:blipFill>
        <p:spPr>
          <a:xfrm>
            <a:off x="712922" y="672921"/>
            <a:ext cx="10480500" cy="5512200"/>
          </a:xfrm>
          <a:prstGeom prst="rect">
            <a:avLst/>
          </a:prstGeom>
          <a:noFill/>
          <a:ln>
            <a:noFill/>
          </a:ln>
        </p:spPr>
      </p:pic>
      <p:pic>
        <p:nvPicPr>
          <p:cNvPr id="297" name="Google Shape;297;p30"/>
          <p:cNvPicPr preferRelativeResize="0"/>
          <p:nvPr/>
        </p:nvPicPr>
        <p:blipFill rotWithShape="1">
          <a:blip r:embed="rId4">
            <a:alphaModFix/>
          </a:blip>
          <a:srcRect t="23011"/>
          <a:stretch/>
        </p:blipFill>
        <p:spPr>
          <a:xfrm>
            <a:off x="5227625" y="672925"/>
            <a:ext cx="5965801" cy="1784750"/>
          </a:xfrm>
          <a:prstGeom prst="rect">
            <a:avLst/>
          </a:prstGeom>
          <a:noFill/>
          <a:ln>
            <a:noFill/>
          </a:ln>
        </p:spPr>
      </p:pic>
      <p:sp>
        <p:nvSpPr>
          <p:cNvPr id="298" name="Google Shape;298;p30"/>
          <p:cNvSpPr/>
          <p:nvPr/>
        </p:nvSpPr>
        <p:spPr>
          <a:xfrm>
            <a:off x="0" y="2123269"/>
            <a:ext cx="12192000" cy="2500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Calibri"/>
              <a:ea typeface="Calibri"/>
              <a:cs typeface="Calibri"/>
              <a:sym typeface="Calibri"/>
            </a:endParaRPr>
          </a:p>
        </p:txBody>
      </p:sp>
      <p:sp>
        <p:nvSpPr>
          <p:cNvPr id="299" name="Google Shape;299;p30"/>
          <p:cNvSpPr txBox="1">
            <a:spLocks noGrp="1"/>
          </p:cNvSpPr>
          <p:nvPr>
            <p:ph type="body" idx="1"/>
          </p:nvPr>
        </p:nvSpPr>
        <p:spPr>
          <a:xfrm>
            <a:off x="597200" y="2181925"/>
            <a:ext cx="5632800" cy="120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3B235F"/>
              </a:buClr>
              <a:buSzPts val="6600"/>
              <a:buNone/>
            </a:pPr>
            <a:r>
              <a:rPr lang="en-US" sz="3200" dirty="0"/>
              <a:t>Life in Oxford</a:t>
            </a:r>
            <a:endParaRPr sz="2900" dirty="0"/>
          </a:p>
        </p:txBody>
      </p:sp>
      <p:sp>
        <p:nvSpPr>
          <p:cNvPr id="300" name="Google Shape;300;p30"/>
          <p:cNvSpPr txBox="1">
            <a:spLocks noGrp="1"/>
          </p:cNvSpPr>
          <p:nvPr>
            <p:ph type="body" idx="3"/>
          </p:nvPr>
        </p:nvSpPr>
        <p:spPr>
          <a:xfrm>
            <a:off x="6498575" y="2822725"/>
            <a:ext cx="5026800" cy="1863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3B235F"/>
              </a:buClr>
              <a:buSzPts val="1600"/>
              <a:buNone/>
            </a:pPr>
            <a:r>
              <a:rPr lang="en-US" dirty="0"/>
              <a:t>Sample excursions include:</a:t>
            </a:r>
            <a:endParaRPr dirty="0"/>
          </a:p>
          <a:p>
            <a:pPr marL="457200" lvl="0" indent="-317500" algn="l" rtl="0">
              <a:spcBef>
                <a:spcPts val="1000"/>
              </a:spcBef>
              <a:spcAft>
                <a:spcPts val="0"/>
              </a:spcAft>
              <a:buClr>
                <a:srgbClr val="3B235F"/>
              </a:buClr>
              <a:buSzPts val="1400"/>
              <a:buChar char="●"/>
            </a:pPr>
            <a:r>
              <a:rPr lang="en-US" sz="1400" dirty="0"/>
              <a:t>Stratford on Avon - Royal Shakespeare Company</a:t>
            </a:r>
            <a:endParaRPr sz="1400" dirty="0"/>
          </a:p>
          <a:p>
            <a:pPr marL="457200" lvl="0" indent="-317500" algn="l" rtl="0">
              <a:spcBef>
                <a:spcPts val="0"/>
              </a:spcBef>
              <a:spcAft>
                <a:spcPts val="0"/>
              </a:spcAft>
              <a:buClr>
                <a:srgbClr val="3B235F"/>
              </a:buClr>
              <a:buSzPts val="1400"/>
              <a:buChar char="●"/>
            </a:pPr>
            <a:r>
              <a:rPr lang="en-US" sz="1400" dirty="0"/>
              <a:t>Punting on the river</a:t>
            </a:r>
            <a:endParaRPr sz="1400" dirty="0"/>
          </a:p>
          <a:p>
            <a:pPr marL="457200" lvl="0" indent="-317500" algn="l" rtl="0">
              <a:spcBef>
                <a:spcPts val="0"/>
              </a:spcBef>
              <a:spcAft>
                <a:spcPts val="0"/>
              </a:spcAft>
              <a:buClr>
                <a:srgbClr val="3B235F"/>
              </a:buClr>
              <a:buSzPts val="1400"/>
              <a:buChar char="●"/>
            </a:pPr>
            <a:r>
              <a:rPr lang="en-US" sz="1400" dirty="0"/>
              <a:t>Ashmolean Museum</a:t>
            </a:r>
            <a:endParaRPr sz="1400" dirty="0"/>
          </a:p>
        </p:txBody>
      </p:sp>
      <p:pic>
        <p:nvPicPr>
          <p:cNvPr id="301" name="Google Shape;301;p30" descr="A picture containing text&#10;&#10;Description automatically generated"/>
          <p:cNvPicPr preferRelativeResize="0"/>
          <p:nvPr/>
        </p:nvPicPr>
        <p:blipFill rotWithShape="1">
          <a:blip r:embed="rId5">
            <a:alphaModFix/>
          </a:blip>
          <a:srcRect/>
          <a:stretch/>
        </p:blipFill>
        <p:spPr>
          <a:xfrm>
            <a:off x="8896875" y="6351074"/>
            <a:ext cx="2344773" cy="502050"/>
          </a:xfrm>
          <a:prstGeom prst="rect">
            <a:avLst/>
          </a:prstGeom>
          <a:noFill/>
          <a:ln>
            <a:noFill/>
          </a:ln>
        </p:spPr>
      </p:pic>
      <p:sp>
        <p:nvSpPr>
          <p:cNvPr id="302" name="Google Shape;302;p30"/>
          <p:cNvSpPr txBox="1">
            <a:spLocks noGrp="1"/>
          </p:cNvSpPr>
          <p:nvPr>
            <p:ph type="body" idx="3"/>
          </p:nvPr>
        </p:nvSpPr>
        <p:spPr>
          <a:xfrm>
            <a:off x="636725" y="2822725"/>
            <a:ext cx="4957500" cy="1428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3B235F"/>
              </a:buClr>
              <a:buSzPts val="1600"/>
              <a:buNone/>
            </a:pPr>
            <a:r>
              <a:rPr lang="en-US" dirty="0"/>
              <a:t>Reside in Balliol College</a:t>
            </a:r>
            <a:endParaRPr dirty="0"/>
          </a:p>
          <a:p>
            <a:pPr marL="0" lvl="0" indent="0" algn="l" rtl="0">
              <a:spcBef>
                <a:spcPts val="1000"/>
              </a:spcBef>
              <a:spcAft>
                <a:spcPts val="0"/>
              </a:spcAft>
              <a:buClr>
                <a:srgbClr val="3B235F"/>
              </a:buClr>
              <a:buSzPts val="1600"/>
              <a:buNone/>
            </a:pPr>
            <a:r>
              <a:rPr lang="en-US" dirty="0"/>
              <a:t>Breakfast and dinner in college hall included</a:t>
            </a:r>
            <a:endParaRPr dirty="0"/>
          </a:p>
          <a:p>
            <a:pPr marL="0" lvl="0" indent="0" algn="l" rtl="0">
              <a:spcBef>
                <a:spcPts val="1000"/>
              </a:spcBef>
              <a:spcAft>
                <a:spcPts val="0"/>
              </a:spcAft>
              <a:buClr>
                <a:schemeClr val="dk1"/>
              </a:buClr>
              <a:buSzPts val="1100"/>
              <a:buNone/>
            </a:pPr>
            <a:r>
              <a:rPr lang="en-US" dirty="0"/>
              <a:t>Access to the Bodleian Library</a:t>
            </a:r>
            <a:endParaRP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1"/>
          <p:cNvPicPr preferRelativeResize="0">
            <a:picLocks noGrp="1"/>
          </p:cNvPicPr>
          <p:nvPr>
            <p:ph type="pic" idx="6"/>
          </p:nvPr>
        </p:nvPicPr>
        <p:blipFill rotWithShape="1">
          <a:blip r:embed="rId3">
            <a:alphaModFix/>
          </a:blip>
          <a:srcRect r="10"/>
          <a:stretch/>
        </p:blipFill>
        <p:spPr>
          <a:xfrm>
            <a:off x="0" y="0"/>
            <a:ext cx="6096000" cy="3429000"/>
          </a:xfrm>
          <a:prstGeom prst="rect">
            <a:avLst/>
          </a:prstGeom>
          <a:noFill/>
          <a:ln>
            <a:noFill/>
          </a:ln>
        </p:spPr>
      </p:pic>
      <p:pic>
        <p:nvPicPr>
          <p:cNvPr id="308" name="Google Shape;308;p31"/>
          <p:cNvPicPr preferRelativeResize="0">
            <a:picLocks noGrp="1"/>
          </p:cNvPicPr>
          <p:nvPr>
            <p:ph type="pic" idx="2"/>
          </p:nvPr>
        </p:nvPicPr>
        <p:blipFill rotWithShape="1">
          <a:blip r:embed="rId4">
            <a:alphaModFix/>
          </a:blip>
          <a:srcRect t="8263" b="8263"/>
          <a:stretch/>
        </p:blipFill>
        <p:spPr>
          <a:xfrm>
            <a:off x="6096000" y="3439500"/>
            <a:ext cx="6096000" cy="3363300"/>
          </a:xfrm>
          <a:prstGeom prst="rect">
            <a:avLst/>
          </a:prstGeom>
          <a:noFill/>
          <a:ln>
            <a:noFill/>
          </a:ln>
        </p:spPr>
      </p:pic>
      <p:sp>
        <p:nvSpPr>
          <p:cNvPr id="309" name="Google Shape;309;p31"/>
          <p:cNvSpPr/>
          <p:nvPr/>
        </p:nvSpPr>
        <p:spPr>
          <a:xfrm flipH="1">
            <a:off x="3738000" y="-264550"/>
            <a:ext cx="2501400" cy="3698700"/>
          </a:xfrm>
          <a:prstGeom prst="rtTriangle">
            <a:avLst/>
          </a:prstGeom>
          <a:solidFill>
            <a:srgbClr val="3B23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31"/>
          <p:cNvSpPr txBox="1">
            <a:spLocks noGrp="1"/>
          </p:cNvSpPr>
          <p:nvPr>
            <p:ph type="body" idx="1"/>
          </p:nvPr>
        </p:nvSpPr>
        <p:spPr>
          <a:xfrm>
            <a:off x="5578425" y="1000100"/>
            <a:ext cx="6677100" cy="250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1600"/>
              <a:buNone/>
            </a:pPr>
            <a:r>
              <a:rPr lang="en-US" sz="1700" dirty="0"/>
              <a:t>CIEE Global Institute in London</a:t>
            </a:r>
            <a:br>
              <a:rPr lang="en-US" sz="1700" dirty="0"/>
            </a:br>
            <a:r>
              <a:rPr lang="en-US" sz="1700" dirty="0"/>
              <a:t>Located in Russell Square –  next to the British Museum </a:t>
            </a:r>
            <a:endParaRPr sz="1700" dirty="0"/>
          </a:p>
          <a:p>
            <a:pPr marL="0" lvl="0" indent="0" algn="l" rtl="0">
              <a:lnSpc>
                <a:spcPct val="90000"/>
              </a:lnSpc>
              <a:spcBef>
                <a:spcPts val="1000"/>
              </a:spcBef>
              <a:spcAft>
                <a:spcPts val="0"/>
              </a:spcAft>
              <a:buClr>
                <a:schemeClr val="lt1"/>
              </a:buClr>
              <a:buSzPts val="1600"/>
              <a:buNone/>
            </a:pPr>
            <a:endParaRPr sz="1700" dirty="0"/>
          </a:p>
          <a:p>
            <a:pPr marL="0" lvl="0" indent="0" algn="l" rtl="0">
              <a:lnSpc>
                <a:spcPct val="90000"/>
              </a:lnSpc>
              <a:spcBef>
                <a:spcPts val="1000"/>
              </a:spcBef>
              <a:spcAft>
                <a:spcPts val="0"/>
              </a:spcAft>
              <a:buClr>
                <a:schemeClr val="lt1"/>
              </a:buClr>
              <a:buSzPts val="1600"/>
              <a:buNone/>
            </a:pPr>
            <a:r>
              <a:rPr lang="en-US" sz="1700" dirty="0"/>
              <a:t>On-site support by CIEE, local faculty teaching courses.</a:t>
            </a:r>
            <a:endParaRPr sz="1700" dirty="0"/>
          </a:p>
          <a:p>
            <a:pPr marL="0" lvl="0" indent="0" algn="l" rtl="0">
              <a:lnSpc>
                <a:spcPct val="90000"/>
              </a:lnSpc>
              <a:spcBef>
                <a:spcPts val="1000"/>
              </a:spcBef>
              <a:spcAft>
                <a:spcPts val="0"/>
              </a:spcAft>
              <a:buClr>
                <a:schemeClr val="lt1"/>
              </a:buClr>
              <a:buSzPts val="1600"/>
              <a:buNone/>
            </a:pPr>
            <a:endParaRPr sz="1700" dirty="0"/>
          </a:p>
          <a:p>
            <a:pPr marL="0" lvl="0" indent="0" algn="l" rtl="0">
              <a:lnSpc>
                <a:spcPct val="100000"/>
              </a:lnSpc>
              <a:spcBef>
                <a:spcPts val="0"/>
              </a:spcBef>
              <a:spcAft>
                <a:spcPts val="0"/>
              </a:spcAft>
              <a:buNone/>
            </a:pPr>
            <a:r>
              <a:rPr lang="en-US" b="1" dirty="0">
                <a:solidFill>
                  <a:schemeClr val="accent4"/>
                </a:solidFill>
              </a:rPr>
              <a:t>Time in London: late September to early November</a:t>
            </a:r>
            <a:endParaRPr b="1" dirty="0">
              <a:solidFill>
                <a:schemeClr val="accent4"/>
              </a:solidFill>
            </a:endParaRPr>
          </a:p>
          <a:p>
            <a:pPr marL="0" lvl="0" indent="0" algn="l" rtl="0">
              <a:lnSpc>
                <a:spcPct val="100000"/>
              </a:lnSpc>
              <a:spcBef>
                <a:spcPts val="0"/>
              </a:spcBef>
              <a:spcAft>
                <a:spcPts val="0"/>
              </a:spcAft>
              <a:buNone/>
            </a:pPr>
            <a:r>
              <a:rPr lang="en-US" b="1" i="1" dirty="0">
                <a:solidFill>
                  <a:schemeClr val="accent4"/>
                </a:solidFill>
              </a:rPr>
              <a:t>Remember: Dr. Collins’ course continues!</a:t>
            </a:r>
            <a:endParaRPr b="1" i="1" dirty="0">
              <a:solidFill>
                <a:schemeClr val="accent4"/>
              </a:solidFill>
            </a:endParaRPr>
          </a:p>
          <a:p>
            <a:pPr marL="0" lvl="0" indent="0" algn="l" rtl="0">
              <a:lnSpc>
                <a:spcPct val="90000"/>
              </a:lnSpc>
              <a:spcBef>
                <a:spcPts val="1000"/>
              </a:spcBef>
              <a:spcAft>
                <a:spcPts val="0"/>
              </a:spcAft>
              <a:buClr>
                <a:schemeClr val="lt1"/>
              </a:buClr>
              <a:buSzPts val="1600"/>
              <a:buNone/>
            </a:pPr>
            <a:endParaRPr sz="1700" dirty="0"/>
          </a:p>
        </p:txBody>
      </p:sp>
      <p:sp>
        <p:nvSpPr>
          <p:cNvPr id="311" name="Google Shape;311;p31"/>
          <p:cNvSpPr txBox="1">
            <a:spLocks noGrp="1"/>
          </p:cNvSpPr>
          <p:nvPr>
            <p:ph type="body" idx="3"/>
          </p:nvPr>
        </p:nvSpPr>
        <p:spPr>
          <a:xfrm>
            <a:off x="6018750" y="172528"/>
            <a:ext cx="5219700" cy="65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London</a:t>
            </a:r>
            <a:endParaRPr/>
          </a:p>
          <a:p>
            <a:pPr marL="0" lvl="0" indent="0" algn="l" rtl="0">
              <a:lnSpc>
                <a:spcPct val="90000"/>
              </a:lnSpc>
              <a:spcBef>
                <a:spcPts val="1000"/>
              </a:spcBef>
              <a:spcAft>
                <a:spcPts val="0"/>
              </a:spcAft>
              <a:buClr>
                <a:schemeClr val="lt1"/>
              </a:buClr>
              <a:buSzPts val="3600"/>
              <a:buNone/>
            </a:pPr>
            <a:endParaRPr/>
          </a:p>
        </p:txBody>
      </p:sp>
      <p:sp>
        <p:nvSpPr>
          <p:cNvPr id="312" name="Google Shape;312;p31"/>
          <p:cNvSpPr txBox="1">
            <a:spLocks noGrp="1"/>
          </p:cNvSpPr>
          <p:nvPr>
            <p:ph type="body" idx="4"/>
          </p:nvPr>
        </p:nvSpPr>
        <p:spPr>
          <a:xfrm>
            <a:off x="249729" y="3505700"/>
            <a:ext cx="5846271" cy="31797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600"/>
              <a:buNone/>
            </a:pPr>
            <a:r>
              <a:rPr lang="en-US" dirty="0"/>
              <a:t>Option to take two courses or to participate </a:t>
            </a:r>
            <a:br>
              <a:rPr lang="en-US" dirty="0"/>
            </a:br>
            <a:r>
              <a:rPr lang="en-US" dirty="0"/>
              <a:t>in one course with linked internship. </a:t>
            </a:r>
            <a:endParaRPr dirty="0"/>
          </a:p>
          <a:p>
            <a:pPr marL="0" lvl="0" indent="0" algn="l" rtl="0">
              <a:lnSpc>
                <a:spcPct val="90000"/>
              </a:lnSpc>
              <a:spcBef>
                <a:spcPts val="0"/>
              </a:spcBef>
              <a:spcAft>
                <a:spcPts val="0"/>
              </a:spcAft>
              <a:buClr>
                <a:srgbClr val="000000"/>
              </a:buClr>
              <a:buSzPts val="1600"/>
              <a:buNone/>
            </a:pPr>
            <a:endParaRPr dirty="0"/>
          </a:p>
          <a:p>
            <a:pPr marL="0" lvl="0" indent="0" algn="l" rtl="0">
              <a:lnSpc>
                <a:spcPct val="90000"/>
              </a:lnSpc>
              <a:spcBef>
                <a:spcPts val="0"/>
              </a:spcBef>
              <a:spcAft>
                <a:spcPts val="0"/>
              </a:spcAft>
              <a:buClr>
                <a:srgbClr val="000000"/>
              </a:buClr>
              <a:buSzPts val="1600"/>
              <a:buNone/>
            </a:pPr>
            <a:r>
              <a:rPr lang="en-US" dirty="0"/>
              <a:t>Course offerings vary, but a range of courses are offered, including public health, management, international relations, literature, environmental science, and communications.</a:t>
            </a:r>
            <a:endParaRPr dirty="0"/>
          </a:p>
          <a:p>
            <a:pPr marL="0" lvl="0" indent="0" algn="l" rtl="0">
              <a:lnSpc>
                <a:spcPct val="90000"/>
              </a:lnSpc>
              <a:spcBef>
                <a:spcPts val="0"/>
              </a:spcBef>
              <a:spcAft>
                <a:spcPts val="0"/>
              </a:spcAft>
              <a:buClr>
                <a:srgbClr val="000000"/>
              </a:buClr>
              <a:buSzPts val="1600"/>
              <a:buNone/>
            </a:pPr>
            <a:endParaRPr dirty="0"/>
          </a:p>
          <a:p>
            <a:pPr marL="0" lvl="0" indent="0" algn="l" rtl="0">
              <a:lnSpc>
                <a:spcPct val="90000"/>
              </a:lnSpc>
              <a:spcBef>
                <a:spcPts val="0"/>
              </a:spcBef>
              <a:spcAft>
                <a:spcPts val="0"/>
              </a:spcAft>
              <a:buClr>
                <a:srgbClr val="000000"/>
              </a:buClr>
              <a:buSzPts val="1600"/>
              <a:buNone/>
            </a:pPr>
            <a:r>
              <a:rPr lang="en-US" dirty="0"/>
              <a:t>Courses are usually twice a week, Monday-Thursday.</a:t>
            </a:r>
            <a:br>
              <a:rPr lang="en-US" dirty="0"/>
            </a:br>
            <a:r>
              <a:rPr lang="en-US" dirty="0"/>
              <a:t>CIEE offers some optional excursions. The rest of your time is free to explore London! </a:t>
            </a:r>
            <a:endParaRPr dirty="0"/>
          </a:p>
          <a:p>
            <a:pPr marL="0" lvl="0" indent="0" algn="l" rtl="0">
              <a:lnSpc>
                <a:spcPct val="90000"/>
              </a:lnSpc>
              <a:spcBef>
                <a:spcPts val="0"/>
              </a:spcBef>
              <a:spcAft>
                <a:spcPts val="0"/>
              </a:spcAft>
              <a:buClr>
                <a:srgbClr val="000000"/>
              </a:buClr>
              <a:buSzPts val="1600"/>
              <a:buNone/>
            </a:pPr>
            <a:endParaRPr dirty="0"/>
          </a:p>
          <a:p>
            <a:pPr marL="0" lvl="0" indent="0" algn="l" rtl="0">
              <a:lnSpc>
                <a:spcPct val="90000"/>
              </a:lnSpc>
              <a:spcBef>
                <a:spcPts val="0"/>
              </a:spcBef>
              <a:spcAft>
                <a:spcPts val="0"/>
              </a:spcAft>
              <a:buClr>
                <a:srgbClr val="000000"/>
              </a:buClr>
              <a:buSzPts val="1600"/>
              <a:buNone/>
            </a:pPr>
            <a:r>
              <a:rPr lang="en-US" dirty="0"/>
              <a:t>Courses will be virtual or in-person, and you will join classmates from universities around the USA.</a:t>
            </a:r>
            <a:endParaRPr dirty="0"/>
          </a:p>
          <a:p>
            <a:pPr marL="0" lvl="0" indent="0" algn="l" rtl="0">
              <a:lnSpc>
                <a:spcPct val="90000"/>
              </a:lnSpc>
              <a:spcBef>
                <a:spcPts val="1000"/>
              </a:spcBef>
              <a:spcAft>
                <a:spcPts val="0"/>
              </a:spcAft>
              <a:buClr>
                <a:srgbClr val="000000"/>
              </a:buClr>
              <a:buSzPts val="1600"/>
              <a:buNone/>
            </a:pPr>
            <a:endParaRPr dirty="0"/>
          </a:p>
        </p:txBody>
      </p:sp>
      <p:sp>
        <p:nvSpPr>
          <p:cNvPr id="313" name="Google Shape;313;p31"/>
          <p:cNvSpPr/>
          <p:nvPr/>
        </p:nvSpPr>
        <p:spPr>
          <a:xfrm rot="10800000" flipH="1">
            <a:off x="6019800" y="3439500"/>
            <a:ext cx="1886400" cy="3429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2"/>
          <p:cNvPicPr preferRelativeResize="0">
            <a:picLocks noGrp="1"/>
          </p:cNvPicPr>
          <p:nvPr>
            <p:ph type="pic" idx="2"/>
          </p:nvPr>
        </p:nvPicPr>
        <p:blipFill rotWithShape="1">
          <a:blip r:embed="rId3">
            <a:alphaModFix/>
          </a:blip>
          <a:srcRect t="2867" b="40119"/>
          <a:stretch/>
        </p:blipFill>
        <p:spPr>
          <a:xfrm>
            <a:off x="712922" y="672921"/>
            <a:ext cx="10480500" cy="5512200"/>
          </a:xfrm>
          <a:prstGeom prst="rect">
            <a:avLst/>
          </a:prstGeom>
          <a:noFill/>
          <a:ln>
            <a:noFill/>
          </a:ln>
        </p:spPr>
      </p:pic>
      <p:sp>
        <p:nvSpPr>
          <p:cNvPr id="319" name="Google Shape;319;p32"/>
          <p:cNvSpPr/>
          <p:nvPr/>
        </p:nvSpPr>
        <p:spPr>
          <a:xfrm>
            <a:off x="-379550" y="2123269"/>
            <a:ext cx="12192000" cy="2500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32"/>
          <p:cNvSpPr txBox="1">
            <a:spLocks noGrp="1"/>
          </p:cNvSpPr>
          <p:nvPr>
            <p:ph type="body" idx="1"/>
          </p:nvPr>
        </p:nvSpPr>
        <p:spPr>
          <a:xfrm>
            <a:off x="597200" y="2029525"/>
            <a:ext cx="4194900" cy="272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3B235F"/>
              </a:buClr>
              <a:buSzPts val="6600"/>
              <a:buNone/>
            </a:pPr>
            <a:r>
              <a:rPr lang="en-US" sz="3200"/>
              <a:t>Life in London</a:t>
            </a:r>
            <a:endParaRPr sz="2900"/>
          </a:p>
        </p:txBody>
      </p:sp>
      <p:sp>
        <p:nvSpPr>
          <p:cNvPr id="321" name="Google Shape;321;p32"/>
          <p:cNvSpPr txBox="1">
            <a:spLocks noGrp="1"/>
          </p:cNvSpPr>
          <p:nvPr>
            <p:ph type="body" idx="3"/>
          </p:nvPr>
        </p:nvSpPr>
        <p:spPr>
          <a:xfrm>
            <a:off x="6165025" y="2497225"/>
            <a:ext cx="4694700" cy="21267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3B235F"/>
              </a:buClr>
              <a:buSzPts val="1600"/>
              <a:buNone/>
            </a:pPr>
            <a:r>
              <a:rPr lang="en-US" dirty="0"/>
              <a:t>Excursions included:</a:t>
            </a:r>
            <a:endParaRPr dirty="0"/>
          </a:p>
          <a:p>
            <a:pPr marL="457200" lvl="0" indent="-330200" algn="l" rtl="0">
              <a:spcBef>
                <a:spcPts val="1000"/>
              </a:spcBef>
              <a:spcAft>
                <a:spcPts val="0"/>
              </a:spcAft>
              <a:buClr>
                <a:srgbClr val="3B235F"/>
              </a:buClr>
              <a:buSzPts val="1600"/>
              <a:buChar char="●"/>
            </a:pPr>
            <a:r>
              <a:rPr lang="en-US" dirty="0"/>
              <a:t>Two day trips </a:t>
            </a:r>
            <a:endParaRPr dirty="0"/>
          </a:p>
          <a:p>
            <a:pPr marL="457200" lvl="0" indent="-330200" algn="l" rtl="0">
              <a:spcBef>
                <a:spcPts val="0"/>
              </a:spcBef>
              <a:spcAft>
                <a:spcPts val="0"/>
              </a:spcAft>
              <a:buClr>
                <a:srgbClr val="3B235F"/>
              </a:buClr>
              <a:buSzPts val="1600"/>
              <a:buChar char="●"/>
            </a:pPr>
            <a:r>
              <a:rPr lang="en-US" dirty="0"/>
              <a:t>Two to three local excursions around London</a:t>
            </a:r>
            <a:br>
              <a:rPr lang="en-US" dirty="0"/>
            </a:br>
            <a:endParaRPr dirty="0"/>
          </a:p>
          <a:p>
            <a:pPr marL="0" lvl="0" indent="0" algn="l" rtl="0">
              <a:spcBef>
                <a:spcPts val="1000"/>
              </a:spcBef>
              <a:spcAft>
                <a:spcPts val="0"/>
              </a:spcAft>
              <a:buNone/>
            </a:pPr>
            <a:r>
              <a:rPr lang="en-US" dirty="0"/>
              <a:t>London is a vibrant, international</a:t>
            </a:r>
            <a:br>
              <a:rPr lang="en-US" dirty="0"/>
            </a:br>
            <a:r>
              <a:rPr lang="en-US" dirty="0"/>
              <a:t>city with so much to do! </a:t>
            </a:r>
            <a:endParaRPr dirty="0"/>
          </a:p>
          <a:p>
            <a:pPr marL="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Clr>
                <a:schemeClr val="dk1"/>
              </a:buClr>
              <a:buSzPts val="1100"/>
              <a:buFont typeface="Arial"/>
              <a:buNone/>
            </a:pPr>
            <a:endParaRPr sz="2100" dirty="0"/>
          </a:p>
        </p:txBody>
      </p:sp>
      <p:pic>
        <p:nvPicPr>
          <p:cNvPr id="322" name="Google Shape;322;p32" descr="A picture containing text&#10;&#10;Description automatically generated"/>
          <p:cNvPicPr preferRelativeResize="0"/>
          <p:nvPr/>
        </p:nvPicPr>
        <p:blipFill rotWithShape="1">
          <a:blip r:embed="rId4">
            <a:alphaModFix/>
          </a:blip>
          <a:srcRect/>
          <a:stretch/>
        </p:blipFill>
        <p:spPr>
          <a:xfrm>
            <a:off x="8896875" y="6351074"/>
            <a:ext cx="2344773" cy="502050"/>
          </a:xfrm>
          <a:prstGeom prst="rect">
            <a:avLst/>
          </a:prstGeom>
          <a:noFill/>
          <a:ln>
            <a:noFill/>
          </a:ln>
        </p:spPr>
      </p:pic>
      <p:sp>
        <p:nvSpPr>
          <p:cNvPr id="323" name="Google Shape;323;p32"/>
          <p:cNvSpPr txBox="1">
            <a:spLocks noGrp="1"/>
          </p:cNvSpPr>
          <p:nvPr>
            <p:ph type="body" idx="3"/>
          </p:nvPr>
        </p:nvSpPr>
        <p:spPr>
          <a:xfrm>
            <a:off x="597200" y="2822000"/>
            <a:ext cx="4957500" cy="1863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3B235F"/>
              </a:buClr>
              <a:buSzPts val="1600"/>
              <a:buNone/>
            </a:pPr>
            <a:r>
              <a:rPr lang="en-US" dirty="0"/>
              <a:t>You will live in a modern residence hall with kitchenette</a:t>
            </a:r>
            <a:endParaRPr dirty="0"/>
          </a:p>
          <a:p>
            <a:pPr marL="0" lvl="0" indent="0" algn="l" rtl="0">
              <a:spcBef>
                <a:spcPts val="1000"/>
              </a:spcBef>
              <a:spcAft>
                <a:spcPts val="0"/>
              </a:spcAft>
              <a:buNone/>
            </a:pPr>
            <a:r>
              <a:rPr lang="en-US" dirty="0"/>
              <a:t>CIEE is in Russell Square - easily within reach of the Tube (the subway) and the British Museum</a:t>
            </a:r>
            <a:endParaRPr dirty="0"/>
          </a:p>
          <a:p>
            <a:pPr marL="0" lvl="0" indent="0" algn="l" rtl="0">
              <a:spcBef>
                <a:spcPts val="1000"/>
              </a:spcBef>
              <a:spcAft>
                <a:spcPts val="0"/>
              </a:spcAft>
              <a:buClr>
                <a:schemeClr val="dk1"/>
              </a:buClr>
              <a:buSzPts val="1100"/>
              <a:buNone/>
            </a:pPr>
            <a:endParaRPr sz="21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827</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Open Sans ExtraBold</vt:lpstr>
      <vt:lpstr>Arial</vt:lpstr>
      <vt:lpstr>Montserrat</vt:lpstr>
      <vt:lpstr>Office Theme</vt:lpstr>
      <vt:lpstr>Oxford Program 2025</vt:lpstr>
      <vt:lpstr>Program Structure</vt:lpstr>
      <vt:lpstr>Fall 2025 Faculty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2021</dc:title>
  <dc:creator>Sanchez, Christina</dc:creator>
  <cp:lastModifiedBy>Yates, Matthew</cp:lastModifiedBy>
  <cp:revision>17</cp:revision>
  <dcterms:modified xsi:type="dcterms:W3CDTF">2024-01-23T16:50:38Z</dcterms:modified>
</cp:coreProperties>
</file>